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5"/>
  </p:notesMasterIdLst>
  <p:sldIdLst>
    <p:sldId id="256" r:id="rId2"/>
    <p:sldId id="319" r:id="rId3"/>
    <p:sldId id="591" r:id="rId4"/>
    <p:sldId id="529" r:id="rId5"/>
    <p:sldId id="510" r:id="rId6"/>
    <p:sldId id="547" r:id="rId7"/>
    <p:sldId id="272" r:id="rId8"/>
    <p:sldId id="592" r:id="rId9"/>
    <p:sldId id="290" r:id="rId10"/>
    <p:sldId id="587" r:id="rId11"/>
    <p:sldId id="586" r:id="rId12"/>
    <p:sldId id="548" r:id="rId13"/>
    <p:sldId id="262" r:id="rId14"/>
    <p:sldId id="292" r:id="rId15"/>
    <p:sldId id="541" r:id="rId16"/>
    <p:sldId id="542" r:id="rId17"/>
    <p:sldId id="305" r:id="rId18"/>
    <p:sldId id="515" r:id="rId19"/>
    <p:sldId id="516" r:id="rId20"/>
    <p:sldId id="517" r:id="rId21"/>
    <p:sldId id="518" r:id="rId22"/>
    <p:sldId id="519" r:id="rId23"/>
    <p:sldId id="520" r:id="rId24"/>
    <p:sldId id="521" r:id="rId25"/>
    <p:sldId id="522" r:id="rId26"/>
    <p:sldId id="523" r:id="rId27"/>
    <p:sldId id="524" r:id="rId28"/>
    <p:sldId id="525" r:id="rId29"/>
    <p:sldId id="526" r:id="rId30"/>
    <p:sldId id="527" r:id="rId31"/>
    <p:sldId id="528" r:id="rId32"/>
    <p:sldId id="514" r:id="rId33"/>
    <p:sldId id="549" r:id="rId34"/>
    <p:sldId id="536" r:id="rId35"/>
    <p:sldId id="325" r:id="rId36"/>
    <p:sldId id="551" r:id="rId37"/>
    <p:sldId id="326" r:id="rId38"/>
    <p:sldId id="552" r:id="rId39"/>
    <p:sldId id="327" r:id="rId40"/>
    <p:sldId id="593" r:id="rId41"/>
    <p:sldId id="535" r:id="rId42"/>
    <p:sldId id="545" r:id="rId43"/>
    <p:sldId id="293" r:id="rId44"/>
    <p:sldId id="294" r:id="rId45"/>
    <p:sldId id="555" r:id="rId46"/>
    <p:sldId id="589" r:id="rId47"/>
    <p:sldId id="588" r:id="rId48"/>
    <p:sldId id="590" r:id="rId49"/>
    <p:sldId id="538" r:id="rId50"/>
    <p:sldId id="550" r:id="rId51"/>
    <p:sldId id="539" r:id="rId52"/>
    <p:sldId id="540" r:id="rId53"/>
    <p:sldId id="553" r:id="rId54"/>
  </p:sldIdLst>
  <p:sldSz cx="9144000" cy="6858000" type="screen4x3"/>
  <p:notesSz cx="6797675" cy="98726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05FFD3D-3AE5-4237-98AD-E63C13326212}">
          <p14:sldIdLst>
            <p14:sldId id="256"/>
            <p14:sldId id="319"/>
            <p14:sldId id="591"/>
            <p14:sldId id="529"/>
            <p14:sldId id="510"/>
            <p14:sldId id="547"/>
            <p14:sldId id="272"/>
            <p14:sldId id="592"/>
            <p14:sldId id="290"/>
            <p14:sldId id="587"/>
            <p14:sldId id="586"/>
            <p14:sldId id="548"/>
            <p14:sldId id="262"/>
            <p14:sldId id="292"/>
            <p14:sldId id="541"/>
            <p14:sldId id="542"/>
            <p14:sldId id="305"/>
            <p14:sldId id="515"/>
            <p14:sldId id="516"/>
            <p14:sldId id="517"/>
            <p14:sldId id="518"/>
            <p14:sldId id="519"/>
            <p14:sldId id="520"/>
            <p14:sldId id="521"/>
            <p14:sldId id="522"/>
            <p14:sldId id="523"/>
            <p14:sldId id="524"/>
            <p14:sldId id="525"/>
            <p14:sldId id="526"/>
            <p14:sldId id="527"/>
            <p14:sldId id="528"/>
            <p14:sldId id="514"/>
            <p14:sldId id="549"/>
            <p14:sldId id="536"/>
            <p14:sldId id="325"/>
            <p14:sldId id="551"/>
            <p14:sldId id="326"/>
            <p14:sldId id="552"/>
            <p14:sldId id="327"/>
            <p14:sldId id="593"/>
            <p14:sldId id="535"/>
            <p14:sldId id="545"/>
            <p14:sldId id="293"/>
            <p14:sldId id="294"/>
            <p14:sldId id="555"/>
            <p14:sldId id="589"/>
            <p14:sldId id="588"/>
            <p14:sldId id="590"/>
            <p14:sldId id="538"/>
            <p14:sldId id="550"/>
            <p14:sldId id="539"/>
            <p14:sldId id="540"/>
            <p14:sldId id="55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41" autoAdjust="0"/>
    <p:restoredTop sz="94660"/>
  </p:normalViewPr>
  <p:slideViewPr>
    <p:cSldViewPr>
      <p:cViewPr varScale="1">
        <p:scale>
          <a:sx n="64" d="100"/>
          <a:sy n="64" d="100"/>
        </p:scale>
        <p:origin x="1276" y="48"/>
      </p:cViewPr>
      <p:guideLst>
        <p:guide orient="horz" pos="2160"/>
        <p:guide pos="2880"/>
      </p:guideLst>
    </p:cSldViewPr>
  </p:slideViewPr>
  <p:notesTextViewPr>
    <p:cViewPr>
      <p:scale>
        <a:sx n="1" d="1"/>
        <a:sy n="1" d="1"/>
      </p:scale>
      <p:origin x="0" y="0"/>
    </p:cViewPr>
  </p:notesTextViewPr>
  <p:sorterViewPr>
    <p:cViewPr>
      <p:scale>
        <a:sx n="100" d="100"/>
        <a:sy n="100" d="100"/>
      </p:scale>
      <p:origin x="0" y="395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3633"/>
          </a:xfrm>
          <a:prstGeom prst="rect">
            <a:avLst/>
          </a:prstGeom>
        </p:spPr>
        <p:txBody>
          <a:bodyPr vert="horz" lIns="91559" tIns="45779" rIns="91559" bIns="45779" rtlCol="0"/>
          <a:lstStyle>
            <a:lvl1pPr algn="l">
              <a:defRPr sz="1200"/>
            </a:lvl1pPr>
          </a:lstStyle>
          <a:p>
            <a:endParaRPr lang="en-US"/>
          </a:p>
        </p:txBody>
      </p:sp>
      <p:sp>
        <p:nvSpPr>
          <p:cNvPr id="3" name="Date Placeholder 2"/>
          <p:cNvSpPr>
            <a:spLocks noGrp="1"/>
          </p:cNvSpPr>
          <p:nvPr>
            <p:ph type="dt" idx="1"/>
          </p:nvPr>
        </p:nvSpPr>
        <p:spPr>
          <a:xfrm>
            <a:off x="3850444" y="1"/>
            <a:ext cx="2945659" cy="493633"/>
          </a:xfrm>
          <a:prstGeom prst="rect">
            <a:avLst/>
          </a:prstGeom>
        </p:spPr>
        <p:txBody>
          <a:bodyPr vert="horz" lIns="91559" tIns="45779" rIns="91559" bIns="45779" rtlCol="0"/>
          <a:lstStyle>
            <a:lvl1pPr algn="r">
              <a:defRPr sz="1200"/>
            </a:lvl1pPr>
          </a:lstStyle>
          <a:p>
            <a:fld id="{0A0A9EF1-6585-4678-9378-09911EF13D2F}" type="datetimeFigureOut">
              <a:rPr lang="en-US" smtClean="0"/>
              <a:t>12/21/2018</a:t>
            </a:fld>
            <a:endParaRPr lang="en-US"/>
          </a:p>
        </p:txBody>
      </p:sp>
      <p:sp>
        <p:nvSpPr>
          <p:cNvPr id="4" name="Slide Image Placeholder 3"/>
          <p:cNvSpPr>
            <a:spLocks noGrp="1" noRot="1" noChangeAspect="1"/>
          </p:cNvSpPr>
          <p:nvPr>
            <p:ph type="sldImg" idx="2"/>
          </p:nvPr>
        </p:nvSpPr>
        <p:spPr>
          <a:xfrm>
            <a:off x="930275" y="739775"/>
            <a:ext cx="4937125" cy="3702050"/>
          </a:xfrm>
          <a:prstGeom prst="rect">
            <a:avLst/>
          </a:prstGeom>
          <a:noFill/>
          <a:ln w="12700">
            <a:solidFill>
              <a:prstClr val="black"/>
            </a:solidFill>
          </a:ln>
        </p:spPr>
        <p:txBody>
          <a:bodyPr vert="horz" lIns="91559" tIns="45779" rIns="91559" bIns="45779" rtlCol="0" anchor="ctr"/>
          <a:lstStyle/>
          <a:p>
            <a:endParaRPr lang="en-US"/>
          </a:p>
        </p:txBody>
      </p:sp>
      <p:sp>
        <p:nvSpPr>
          <p:cNvPr id="5" name="Notes Placeholder 4"/>
          <p:cNvSpPr>
            <a:spLocks noGrp="1"/>
          </p:cNvSpPr>
          <p:nvPr>
            <p:ph type="body" sz="quarter" idx="3"/>
          </p:nvPr>
        </p:nvSpPr>
        <p:spPr>
          <a:xfrm>
            <a:off x="679768" y="4689516"/>
            <a:ext cx="5438140" cy="4442699"/>
          </a:xfrm>
          <a:prstGeom prst="rect">
            <a:avLst/>
          </a:prstGeom>
        </p:spPr>
        <p:txBody>
          <a:bodyPr vert="horz" lIns="91559" tIns="45779" rIns="91559" bIns="457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7317"/>
            <a:ext cx="2945659" cy="493633"/>
          </a:xfrm>
          <a:prstGeom prst="rect">
            <a:avLst/>
          </a:prstGeom>
        </p:spPr>
        <p:txBody>
          <a:bodyPr vert="horz" lIns="91559" tIns="45779" rIns="91559" bIns="45779"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377317"/>
            <a:ext cx="2945659" cy="493633"/>
          </a:xfrm>
          <a:prstGeom prst="rect">
            <a:avLst/>
          </a:prstGeom>
        </p:spPr>
        <p:txBody>
          <a:bodyPr vert="horz" lIns="91559" tIns="45779" rIns="91559" bIns="45779" rtlCol="0" anchor="b"/>
          <a:lstStyle>
            <a:lvl1pPr algn="r">
              <a:defRPr sz="1200"/>
            </a:lvl1pPr>
          </a:lstStyle>
          <a:p>
            <a:fld id="{4546CEA4-E6A7-4564-B03B-D882F5F2A8BC}" type="slidenum">
              <a:rPr lang="en-US" smtClean="0"/>
              <a:t>‹#›</a:t>
            </a:fld>
            <a:endParaRPr lang="en-US"/>
          </a:p>
        </p:txBody>
      </p:sp>
    </p:spTree>
    <p:extLst>
      <p:ext uri="{BB962C8B-B14F-4D97-AF65-F5344CB8AC3E}">
        <p14:creationId xmlns:p14="http://schemas.microsoft.com/office/powerpoint/2010/main" val="441062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(prop p.11, fig 1.3b) Innovation encompasses a wide range of activities including, as the </a:t>
            </a:r>
            <a:r>
              <a:rPr lang="en-US" i="1" dirty="0"/>
              <a:t>Innovation Union </a:t>
            </a:r>
            <a:r>
              <a:rPr lang="en-US" dirty="0"/>
              <a:t>(2013b) notes, new processes, not just new products, as well as marketing and </a:t>
            </a:r>
            <a:r>
              <a:rPr lang="en-US" dirty="0" err="1"/>
              <a:t>organisational</a:t>
            </a:r>
            <a:r>
              <a:rPr lang="en-US" dirty="0"/>
              <a:t> innovations. The </a:t>
            </a:r>
            <a:r>
              <a:rPr lang="en-US" i="1" dirty="0"/>
              <a:t>Oslo Manua</a:t>
            </a:r>
            <a:r>
              <a:rPr lang="en-US" dirty="0"/>
              <a:t>l (OECD &amp; Eurostat, 2005), adopted by the European Commission, </a:t>
            </a:r>
            <a:r>
              <a:rPr lang="en-US" dirty="0" err="1"/>
              <a:t>standardises</a:t>
            </a:r>
            <a:r>
              <a:rPr lang="en-US" dirty="0"/>
              <a:t> data collection and statistical measurement of innovation. The </a:t>
            </a:r>
            <a:r>
              <a:rPr lang="en-US" i="1" dirty="0"/>
              <a:t>Manual </a:t>
            </a:r>
            <a:r>
              <a:rPr lang="en-US" dirty="0"/>
              <a:t>distinguishes four types of innovation within two categories of technological and non-technological innovations: </a:t>
            </a:r>
          </a:p>
          <a:p>
            <a:endParaRPr lang="en-US" dirty="0"/>
          </a:p>
          <a:p>
            <a:r>
              <a:rPr lang="en-US" dirty="0"/>
              <a:t> </a:t>
            </a:r>
            <a:r>
              <a:rPr lang="en-US" b="1" dirty="0"/>
              <a:t>Product innovation </a:t>
            </a:r>
            <a:r>
              <a:rPr lang="en-US" dirty="0"/>
              <a:t>is the introduction of a good or service that is new or significantly improved with respect to its characteristics or intended uses. </a:t>
            </a:r>
          </a:p>
          <a:p>
            <a:r>
              <a:rPr lang="en-US" dirty="0"/>
              <a:t> </a:t>
            </a:r>
            <a:r>
              <a:rPr lang="en-US" b="1" dirty="0"/>
              <a:t>Process innovation </a:t>
            </a:r>
            <a:r>
              <a:rPr lang="en-US" dirty="0"/>
              <a:t>is the implementation of a new or significantly improved production or delivery method. </a:t>
            </a:r>
          </a:p>
          <a:p>
            <a:r>
              <a:rPr lang="en-US" dirty="0"/>
              <a:t> </a:t>
            </a:r>
            <a:r>
              <a:rPr lang="en-US" b="1" dirty="0"/>
              <a:t>Organisational innovation </a:t>
            </a:r>
            <a:r>
              <a:rPr lang="en-US" dirty="0"/>
              <a:t>is the implementation of a new </a:t>
            </a:r>
            <a:r>
              <a:rPr lang="en-US" dirty="0" err="1"/>
              <a:t>organisational</a:t>
            </a:r>
            <a:r>
              <a:rPr lang="en-US" dirty="0"/>
              <a:t> method in the firm’s business practices, workplace </a:t>
            </a:r>
            <a:r>
              <a:rPr lang="en-US" dirty="0" err="1"/>
              <a:t>organisation</a:t>
            </a:r>
            <a:r>
              <a:rPr lang="en-US" dirty="0"/>
              <a:t> or external relations. </a:t>
            </a:r>
          </a:p>
          <a:p>
            <a:r>
              <a:rPr lang="en-US" dirty="0"/>
              <a:t> </a:t>
            </a:r>
            <a:r>
              <a:rPr lang="en-US" b="1" dirty="0"/>
              <a:t>Marketing innovation </a:t>
            </a:r>
            <a:r>
              <a:rPr lang="en-US" dirty="0"/>
              <a:t>is the implementation of a new marketing method involving significant changes in product design or packaging, product placement, product promotion or pricing (see Figure 1.3a below). </a:t>
            </a:r>
          </a:p>
          <a:p>
            <a:endParaRPr lang="en-US" dirty="0"/>
          </a:p>
        </p:txBody>
      </p:sp>
      <p:sp>
        <p:nvSpPr>
          <p:cNvPr id="4" name="Slide Number Placeholder 3"/>
          <p:cNvSpPr>
            <a:spLocks noGrp="1"/>
          </p:cNvSpPr>
          <p:nvPr>
            <p:ph type="sldNum" sz="quarter" idx="10"/>
          </p:nvPr>
        </p:nvSpPr>
        <p:spPr/>
        <p:txBody>
          <a:bodyPr/>
          <a:lstStyle/>
          <a:p>
            <a:fld id="{D17CBFFE-AFF0-48DE-A9D0-9745EA2525E8}" type="slidenum">
              <a:rPr lang="en-US" smtClean="0"/>
              <a:t>7</a:t>
            </a:fld>
            <a:endParaRPr lang="en-US"/>
          </a:p>
        </p:txBody>
      </p:sp>
    </p:spTree>
    <p:extLst>
      <p:ext uri="{BB962C8B-B14F-4D97-AF65-F5344CB8AC3E}">
        <p14:creationId xmlns:p14="http://schemas.microsoft.com/office/powerpoint/2010/main" val="3873293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EB7D40E-BE85-4F28-B656-D5C2EDEC32F3}" type="slidenum">
              <a:rPr lang="fr-FR" smtClean="0"/>
              <a:pPr/>
              <a:t>31</a:t>
            </a:fld>
            <a:endParaRPr lang="fr-FR"/>
          </a:p>
        </p:txBody>
      </p:sp>
    </p:spTree>
    <p:extLst>
      <p:ext uri="{BB962C8B-B14F-4D97-AF65-F5344CB8AC3E}">
        <p14:creationId xmlns:p14="http://schemas.microsoft.com/office/powerpoint/2010/main" val="42600812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err="1">
                <a:solidFill>
                  <a:srgbClr val="E65425"/>
                </a:solidFill>
              </a:rPr>
              <a:t>Några</a:t>
            </a:r>
            <a:r>
              <a:rPr lang="en-US" dirty="0">
                <a:solidFill>
                  <a:srgbClr val="E65425"/>
                </a:solidFill>
              </a:rPr>
              <a:t> </a:t>
            </a:r>
            <a:r>
              <a:rPr lang="en-US" dirty="0" err="1">
                <a:solidFill>
                  <a:srgbClr val="E65425"/>
                </a:solidFill>
              </a:rPr>
              <a:t>huvudresultat</a:t>
            </a:r>
            <a:r>
              <a:rPr lang="en-US" dirty="0">
                <a:solidFill>
                  <a:srgbClr val="E65425"/>
                </a:solidFill>
              </a:rPr>
              <a:t> </a:t>
            </a:r>
            <a:r>
              <a:rPr lang="en-US" dirty="0" err="1">
                <a:solidFill>
                  <a:srgbClr val="E65425"/>
                </a:solidFill>
              </a:rPr>
              <a:t>för</a:t>
            </a:r>
            <a:r>
              <a:rPr lang="en-US" dirty="0">
                <a:solidFill>
                  <a:srgbClr val="E65425"/>
                </a:solidFill>
              </a:rPr>
              <a:t> </a:t>
            </a:r>
            <a:r>
              <a:rPr lang="en-US" dirty="0" err="1">
                <a:solidFill>
                  <a:srgbClr val="E65425"/>
                </a:solidFill>
              </a:rPr>
              <a:t>att</a:t>
            </a:r>
            <a:r>
              <a:rPr lang="en-US" dirty="0">
                <a:solidFill>
                  <a:srgbClr val="E65425"/>
                </a:solidFill>
              </a:rPr>
              <a:t> </a:t>
            </a:r>
            <a:r>
              <a:rPr lang="en-US" dirty="0" err="1">
                <a:solidFill>
                  <a:srgbClr val="E65425"/>
                </a:solidFill>
              </a:rPr>
              <a:t>belysa</a:t>
            </a:r>
            <a:r>
              <a:rPr lang="en-US" dirty="0">
                <a:solidFill>
                  <a:srgbClr val="E65425"/>
                </a:solidFill>
              </a:rPr>
              <a:t> de </a:t>
            </a:r>
            <a:r>
              <a:rPr lang="en-US" dirty="0" err="1">
                <a:solidFill>
                  <a:srgbClr val="E65425"/>
                </a:solidFill>
              </a:rPr>
              <a:t>kvantitativa</a:t>
            </a:r>
            <a:r>
              <a:rPr lang="en-US" dirty="0">
                <a:solidFill>
                  <a:srgbClr val="E65425"/>
                </a:solidFill>
              </a:rPr>
              <a:t> </a:t>
            </a:r>
            <a:r>
              <a:rPr lang="en-US" dirty="0" err="1">
                <a:solidFill>
                  <a:srgbClr val="E65425"/>
                </a:solidFill>
              </a:rPr>
              <a:t>studiernas</a:t>
            </a:r>
            <a:r>
              <a:rPr lang="en-US" dirty="0">
                <a:solidFill>
                  <a:srgbClr val="E65425"/>
                </a:solidFill>
              </a:rPr>
              <a:t> </a:t>
            </a:r>
            <a:r>
              <a:rPr lang="en-US" dirty="0" err="1">
                <a:solidFill>
                  <a:srgbClr val="E65425"/>
                </a:solidFill>
              </a:rPr>
              <a:t>resultat</a:t>
            </a:r>
            <a:r>
              <a:rPr lang="en-US" dirty="0">
                <a:solidFill>
                  <a:srgbClr val="E65425"/>
                </a:solidFill>
              </a:rPr>
              <a:t> </a:t>
            </a:r>
            <a:r>
              <a:rPr lang="en-US" dirty="0" err="1">
                <a:solidFill>
                  <a:srgbClr val="E65425"/>
                </a:solidFill>
              </a:rPr>
              <a:t>när</a:t>
            </a:r>
            <a:r>
              <a:rPr lang="en-US" dirty="0">
                <a:solidFill>
                  <a:srgbClr val="E65425"/>
                </a:solidFill>
              </a:rPr>
              <a:t> </a:t>
            </a:r>
            <a:r>
              <a:rPr lang="en-US" dirty="0" err="1">
                <a:solidFill>
                  <a:srgbClr val="E65425"/>
                </a:solidFill>
              </a:rPr>
              <a:t>det</a:t>
            </a:r>
            <a:r>
              <a:rPr lang="en-US" dirty="0">
                <a:solidFill>
                  <a:srgbClr val="E65425"/>
                </a:solidFill>
              </a:rPr>
              <a:t> </a:t>
            </a:r>
            <a:r>
              <a:rPr lang="en-US" dirty="0" err="1">
                <a:solidFill>
                  <a:srgbClr val="E65425"/>
                </a:solidFill>
              </a:rPr>
              <a:t>gäller</a:t>
            </a:r>
            <a:r>
              <a:rPr lang="en-US" dirty="0">
                <a:solidFill>
                  <a:srgbClr val="E65425"/>
                </a:solidFill>
              </a:rPr>
              <a:t> </a:t>
            </a:r>
            <a:r>
              <a:rPr lang="en-US" dirty="0" err="1">
                <a:solidFill>
                  <a:srgbClr val="E65425"/>
                </a:solidFill>
              </a:rPr>
              <a:t>processinnovationers</a:t>
            </a:r>
            <a:r>
              <a:rPr lang="en-US" dirty="0">
                <a:solidFill>
                  <a:srgbClr val="E65425"/>
                </a:solidFill>
              </a:rPr>
              <a:t> </a:t>
            </a:r>
            <a:r>
              <a:rPr lang="en-US" dirty="0" err="1">
                <a:solidFill>
                  <a:srgbClr val="E65425"/>
                </a:solidFill>
              </a:rPr>
              <a:t>och</a:t>
            </a:r>
            <a:r>
              <a:rPr lang="en-US" dirty="0">
                <a:solidFill>
                  <a:srgbClr val="E65425"/>
                </a:solidFill>
              </a:rPr>
              <a:t> </a:t>
            </a:r>
            <a:r>
              <a:rPr lang="en-US" dirty="0" err="1">
                <a:solidFill>
                  <a:srgbClr val="E65425"/>
                </a:solidFill>
              </a:rPr>
              <a:t>organisatoriska</a:t>
            </a:r>
            <a:r>
              <a:rPr lang="en-US" dirty="0">
                <a:solidFill>
                  <a:srgbClr val="E65425"/>
                </a:solidFill>
              </a:rPr>
              <a:t> </a:t>
            </a:r>
            <a:r>
              <a:rPr lang="en-US" dirty="0" err="1">
                <a:solidFill>
                  <a:srgbClr val="E65425"/>
                </a:solidFill>
              </a:rPr>
              <a:t>innovationers</a:t>
            </a:r>
            <a:r>
              <a:rPr lang="en-US" dirty="0">
                <a:solidFill>
                  <a:srgbClr val="E65425"/>
                </a:solidFill>
              </a:rPr>
              <a:t> </a:t>
            </a:r>
            <a:r>
              <a:rPr lang="en-US" dirty="0" err="1">
                <a:solidFill>
                  <a:srgbClr val="E65425"/>
                </a:solidFill>
              </a:rPr>
              <a:t>olika</a:t>
            </a:r>
            <a:r>
              <a:rPr lang="en-US" dirty="0">
                <a:solidFill>
                  <a:srgbClr val="E65425"/>
                </a:solidFill>
              </a:rPr>
              <a:t> </a:t>
            </a:r>
            <a:r>
              <a:rPr lang="en-US" dirty="0" err="1">
                <a:solidFill>
                  <a:srgbClr val="E65425"/>
                </a:solidFill>
              </a:rPr>
              <a:t>effekter</a:t>
            </a:r>
            <a:r>
              <a:rPr lang="en-US" dirty="0">
                <a:solidFill>
                  <a:srgbClr val="E65425"/>
                </a:solidFill>
              </a:rPr>
              <a:t> </a:t>
            </a:r>
            <a:r>
              <a:rPr lang="en-US" dirty="0" err="1">
                <a:solidFill>
                  <a:srgbClr val="E65425"/>
                </a:solidFill>
              </a:rPr>
              <a:t>på</a:t>
            </a:r>
            <a:r>
              <a:rPr lang="en-US" dirty="0">
                <a:solidFill>
                  <a:srgbClr val="E65425"/>
                </a:solidFill>
              </a:rPr>
              <a:t> </a:t>
            </a:r>
            <a:r>
              <a:rPr lang="en-US" dirty="0" err="1">
                <a:solidFill>
                  <a:srgbClr val="E65425"/>
                </a:solidFill>
              </a:rPr>
              <a:t>arbetskvalitén</a:t>
            </a:r>
            <a:r>
              <a:rPr lang="en-US" dirty="0">
                <a:solidFill>
                  <a:srgbClr val="E65425"/>
                </a:solidFill>
              </a:rPr>
              <a:t>) </a:t>
            </a:r>
            <a:endParaRPr lang="en-GB" dirty="0"/>
          </a:p>
        </p:txBody>
      </p:sp>
      <p:sp>
        <p:nvSpPr>
          <p:cNvPr id="4" name="Platshållare för bildnummer 3"/>
          <p:cNvSpPr>
            <a:spLocks noGrp="1"/>
          </p:cNvSpPr>
          <p:nvPr>
            <p:ph type="sldNum" sz="quarter" idx="10"/>
          </p:nvPr>
        </p:nvSpPr>
        <p:spPr/>
        <p:txBody>
          <a:bodyPr/>
          <a:lstStyle/>
          <a:p>
            <a:fld id="{4546CEA4-E6A7-4564-B03B-D882F5F2A8BC}" type="slidenum">
              <a:rPr lang="en-US" smtClean="0"/>
              <a:t>33</a:t>
            </a:fld>
            <a:endParaRPr lang="en-US"/>
          </a:p>
        </p:txBody>
      </p:sp>
    </p:spTree>
    <p:extLst>
      <p:ext uri="{BB962C8B-B14F-4D97-AF65-F5344CB8AC3E}">
        <p14:creationId xmlns:p14="http://schemas.microsoft.com/office/powerpoint/2010/main" val="2103457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EB7D40E-BE85-4F28-B656-D5C2EDEC32F3}" type="slidenum">
              <a:rPr lang="fr-FR" smtClean="0"/>
              <a:pPr/>
              <a:t>23</a:t>
            </a:fld>
            <a:endParaRPr lang="fr-FR"/>
          </a:p>
        </p:txBody>
      </p:sp>
    </p:spTree>
    <p:extLst>
      <p:ext uri="{BB962C8B-B14F-4D97-AF65-F5344CB8AC3E}">
        <p14:creationId xmlns:p14="http://schemas.microsoft.com/office/powerpoint/2010/main" val="3311822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EB7D40E-BE85-4F28-B656-D5C2EDEC32F3}" type="slidenum">
              <a:rPr lang="fr-FR" smtClean="0"/>
              <a:pPr/>
              <a:t>24</a:t>
            </a:fld>
            <a:endParaRPr lang="fr-FR"/>
          </a:p>
        </p:txBody>
      </p:sp>
    </p:spTree>
    <p:extLst>
      <p:ext uri="{BB962C8B-B14F-4D97-AF65-F5344CB8AC3E}">
        <p14:creationId xmlns:p14="http://schemas.microsoft.com/office/powerpoint/2010/main" val="101631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EB7D40E-BE85-4F28-B656-D5C2EDEC32F3}" type="slidenum">
              <a:rPr lang="fr-FR" smtClean="0"/>
              <a:pPr/>
              <a:t>25</a:t>
            </a:fld>
            <a:endParaRPr lang="fr-FR"/>
          </a:p>
        </p:txBody>
      </p:sp>
    </p:spTree>
    <p:extLst>
      <p:ext uri="{BB962C8B-B14F-4D97-AF65-F5344CB8AC3E}">
        <p14:creationId xmlns:p14="http://schemas.microsoft.com/office/powerpoint/2010/main" val="676174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EB7D40E-BE85-4F28-B656-D5C2EDEC32F3}" type="slidenum">
              <a:rPr lang="fr-FR" smtClean="0"/>
              <a:pPr/>
              <a:t>26</a:t>
            </a:fld>
            <a:endParaRPr lang="fr-FR"/>
          </a:p>
        </p:txBody>
      </p:sp>
    </p:spTree>
    <p:extLst>
      <p:ext uri="{BB962C8B-B14F-4D97-AF65-F5344CB8AC3E}">
        <p14:creationId xmlns:p14="http://schemas.microsoft.com/office/powerpoint/2010/main" val="40800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EB7D40E-BE85-4F28-B656-D5C2EDEC32F3}" type="slidenum">
              <a:rPr lang="fr-FR" smtClean="0"/>
              <a:pPr/>
              <a:t>27</a:t>
            </a:fld>
            <a:endParaRPr lang="fr-FR"/>
          </a:p>
        </p:txBody>
      </p:sp>
    </p:spTree>
    <p:extLst>
      <p:ext uri="{BB962C8B-B14F-4D97-AF65-F5344CB8AC3E}">
        <p14:creationId xmlns:p14="http://schemas.microsoft.com/office/powerpoint/2010/main" val="2833166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EB7D40E-BE85-4F28-B656-D5C2EDEC32F3}" type="slidenum">
              <a:rPr lang="fr-FR" smtClean="0"/>
              <a:pPr/>
              <a:t>28</a:t>
            </a:fld>
            <a:endParaRPr lang="fr-FR"/>
          </a:p>
        </p:txBody>
      </p:sp>
    </p:spTree>
    <p:extLst>
      <p:ext uri="{BB962C8B-B14F-4D97-AF65-F5344CB8AC3E}">
        <p14:creationId xmlns:p14="http://schemas.microsoft.com/office/powerpoint/2010/main" val="26948672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EB7D40E-BE85-4F28-B656-D5C2EDEC32F3}" type="slidenum">
              <a:rPr lang="fr-FR" smtClean="0"/>
              <a:pPr/>
              <a:t>29</a:t>
            </a:fld>
            <a:endParaRPr lang="fr-FR"/>
          </a:p>
        </p:txBody>
      </p:sp>
    </p:spTree>
    <p:extLst>
      <p:ext uri="{BB962C8B-B14F-4D97-AF65-F5344CB8AC3E}">
        <p14:creationId xmlns:p14="http://schemas.microsoft.com/office/powerpoint/2010/main" val="2731729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EB7D40E-BE85-4F28-B656-D5C2EDEC32F3}" type="slidenum">
              <a:rPr lang="fr-FR" smtClean="0"/>
              <a:pPr/>
              <a:t>30</a:t>
            </a:fld>
            <a:endParaRPr lang="fr-FR"/>
          </a:p>
        </p:txBody>
      </p:sp>
    </p:spTree>
    <p:extLst>
      <p:ext uri="{BB962C8B-B14F-4D97-AF65-F5344CB8AC3E}">
        <p14:creationId xmlns:p14="http://schemas.microsoft.com/office/powerpoint/2010/main" val="1641524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sv-SE"/>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sv-SE"/>
          </a:p>
        </p:txBody>
      </p:sp>
      <p:sp>
        <p:nvSpPr>
          <p:cNvPr id="4" name="Date Placeholder 3"/>
          <p:cNvSpPr>
            <a:spLocks noGrp="1"/>
          </p:cNvSpPr>
          <p:nvPr>
            <p:ph type="dt" sz="half" idx="10"/>
          </p:nvPr>
        </p:nvSpPr>
        <p:spPr/>
        <p:txBody>
          <a:bodyPr/>
          <a:lstStyle>
            <a:lvl1pPr>
              <a:defRPr/>
            </a:lvl1pPr>
          </a:lstStyle>
          <a:p>
            <a:fld id="{A5437AA3-F33E-488B-B456-7DB0270734DA}" type="datetime1">
              <a:rPr lang="en-US" smtClean="0"/>
              <a:t>12/21/2018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7F4109-707F-41EB-948E-7FDB5C97D09B}" type="slidenum">
              <a:rPr lang="en-US" smtClean="0"/>
              <a:t>‹#›</a:t>
            </a:fld>
            <a:endParaRPr lang="en-US"/>
          </a:p>
        </p:txBody>
      </p:sp>
    </p:spTree>
    <p:extLst>
      <p:ext uri="{BB962C8B-B14F-4D97-AF65-F5344CB8AC3E}">
        <p14:creationId xmlns:p14="http://schemas.microsoft.com/office/powerpoint/2010/main" val="2247302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lvl1pPr>
              <a:defRPr/>
            </a:lvl1pPr>
          </a:lstStyle>
          <a:p>
            <a:fld id="{E5F7634C-9AE6-49AF-A81D-BB1003FA9860}" type="datetime1">
              <a:rPr lang="en-US" smtClean="0"/>
              <a:t>12/21/2018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7F4109-707F-41EB-948E-7FDB5C97D09B}" type="slidenum">
              <a:rPr lang="en-US" smtClean="0"/>
              <a:t>‹#›</a:t>
            </a:fld>
            <a:endParaRPr lang="en-US"/>
          </a:p>
        </p:txBody>
      </p:sp>
    </p:spTree>
    <p:extLst>
      <p:ext uri="{BB962C8B-B14F-4D97-AF65-F5344CB8AC3E}">
        <p14:creationId xmlns:p14="http://schemas.microsoft.com/office/powerpoint/2010/main" val="3313323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sv-SE"/>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lvl1pPr>
              <a:defRPr/>
            </a:lvl1pPr>
          </a:lstStyle>
          <a:p>
            <a:fld id="{50A1F421-373B-43D0-BA5A-5C68692A0B87}" type="datetime1">
              <a:rPr lang="en-US" smtClean="0"/>
              <a:t>12/21/2018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7F4109-707F-41EB-948E-7FDB5C97D09B}" type="slidenum">
              <a:rPr lang="en-US" smtClean="0"/>
              <a:t>‹#›</a:t>
            </a:fld>
            <a:endParaRPr lang="en-US"/>
          </a:p>
        </p:txBody>
      </p:sp>
    </p:spTree>
    <p:extLst>
      <p:ext uri="{BB962C8B-B14F-4D97-AF65-F5344CB8AC3E}">
        <p14:creationId xmlns:p14="http://schemas.microsoft.com/office/powerpoint/2010/main" val="3106020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lvl1pPr>
              <a:defRPr b="0" i="0">
                <a:latin typeface="Open Sans"/>
                <a:cs typeface="Open Sans"/>
              </a:defRPr>
            </a:lvl1pPr>
            <a:lvl2pPr>
              <a:defRPr b="0" i="0">
                <a:latin typeface="Open Sans"/>
                <a:cs typeface="Open Sans"/>
              </a:defRPr>
            </a:lvl2pPr>
            <a:lvl3pPr>
              <a:defRPr b="0" i="0">
                <a:latin typeface="Open Sans"/>
                <a:cs typeface="Open Sans"/>
              </a:defRPr>
            </a:lvl3pPr>
            <a:lvl4pPr>
              <a:defRPr b="0" i="0">
                <a:latin typeface="Open Sans"/>
                <a:cs typeface="Open Sans"/>
              </a:defRPr>
            </a:lvl4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9" name="Rubrik 8"/>
          <p:cNvSpPr>
            <a:spLocks noGrp="1"/>
          </p:cNvSpPr>
          <p:nvPr>
            <p:ph type="title"/>
          </p:nvPr>
        </p:nvSpPr>
        <p:spPr/>
        <p:txBody>
          <a:bodyPr/>
          <a:lstStyle/>
          <a:p>
            <a:r>
              <a:rPr lang="en-US" noProof="0"/>
              <a:t>Click to edit Master title style</a:t>
            </a:r>
            <a:endParaRPr lang="en-GB" noProof="0" dirty="0"/>
          </a:p>
        </p:txBody>
      </p:sp>
      <p:sp>
        <p:nvSpPr>
          <p:cNvPr id="8" name="Platshållare för text 2"/>
          <p:cNvSpPr>
            <a:spLocks noGrp="1"/>
          </p:cNvSpPr>
          <p:nvPr>
            <p:ph type="body" idx="13"/>
          </p:nvPr>
        </p:nvSpPr>
        <p:spPr>
          <a:xfrm>
            <a:off x="457200" y="1242917"/>
            <a:ext cx="8229600" cy="592104"/>
          </a:xfrm>
        </p:spPr>
        <p:txBody>
          <a:bodyPr anchor="b">
            <a:noAutofit/>
          </a:bodyPr>
          <a:lstStyle>
            <a:lvl1pPr marL="0" indent="0">
              <a:buNone/>
              <a:defRPr sz="2000" b="1" i="0">
                <a:solidFill>
                  <a:schemeClr val="tx2"/>
                </a:solidFill>
                <a:latin typeface="Open Sans"/>
                <a:cs typeface="Open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5" name="Platshållare för datum 3"/>
          <p:cNvSpPr>
            <a:spLocks noGrp="1"/>
          </p:cNvSpPr>
          <p:nvPr>
            <p:ph type="dt" sz="half" idx="14"/>
          </p:nvPr>
        </p:nvSpPr>
        <p:spPr/>
        <p:txBody>
          <a:bodyPr/>
          <a:lstStyle>
            <a:lvl1pPr>
              <a:defRPr/>
            </a:lvl1pPr>
          </a:lstStyle>
          <a:p>
            <a:fld id="{367DF6C9-7655-4527-B3B8-B25E3737F1D2}" type="datetime1">
              <a:rPr lang="en-US" smtClean="0"/>
              <a:t>12/21/2018</a:t>
            </a:fld>
            <a:endParaRPr lang="en-US"/>
          </a:p>
        </p:txBody>
      </p:sp>
      <p:sp>
        <p:nvSpPr>
          <p:cNvPr id="6" name="Platshållare för sidfot 4"/>
          <p:cNvSpPr>
            <a:spLocks noGrp="1"/>
          </p:cNvSpPr>
          <p:nvPr>
            <p:ph type="ftr" sz="quarter" idx="15"/>
          </p:nvPr>
        </p:nvSpPr>
        <p:spPr/>
        <p:txBody>
          <a:bodyPr/>
          <a:lstStyle>
            <a:lvl1pPr>
              <a:defRPr/>
            </a:lvl1pPr>
          </a:lstStyle>
          <a:p>
            <a:endParaRPr lang="en-US"/>
          </a:p>
        </p:txBody>
      </p:sp>
      <p:sp>
        <p:nvSpPr>
          <p:cNvPr id="7" name="Platshållare för bildnummer 5"/>
          <p:cNvSpPr>
            <a:spLocks noGrp="1"/>
          </p:cNvSpPr>
          <p:nvPr>
            <p:ph type="sldNum" sz="quarter" idx="16"/>
          </p:nvPr>
        </p:nvSpPr>
        <p:spPr/>
        <p:txBody>
          <a:bodyPr/>
          <a:lstStyle>
            <a:lvl1pPr>
              <a:defRPr/>
            </a:lvl1pPr>
          </a:lstStyle>
          <a:p>
            <a:fld id="{657F4109-707F-41EB-948E-7FDB5C97D09B}" type="slidenum">
              <a:rPr lang="en-US" smtClean="0"/>
              <a:t>‹#›</a:t>
            </a:fld>
            <a:endParaRPr lang="en-US"/>
          </a:p>
        </p:txBody>
      </p:sp>
    </p:spTree>
    <p:extLst>
      <p:ext uri="{BB962C8B-B14F-4D97-AF65-F5344CB8AC3E}">
        <p14:creationId xmlns:p14="http://schemas.microsoft.com/office/powerpoint/2010/main" val="2443745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idx="1"/>
          </p:nvPr>
        </p:nvSpPr>
        <p:spPr>
          <a:xfrm>
            <a:off x="628650" y="1824990"/>
            <a:ext cx="7886700" cy="43403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lvl1pPr>
              <a:defRPr/>
            </a:lvl1pPr>
          </a:lstStyle>
          <a:p>
            <a:fld id="{C964F4C2-D608-48CC-9C1F-F41C94BD6FDC}" type="datetime1">
              <a:rPr lang="en-US" smtClean="0"/>
              <a:t>12/21/2018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7F4109-707F-41EB-948E-7FDB5C97D09B}" type="slidenum">
              <a:rPr lang="en-US" smtClean="0"/>
              <a:t>‹#›</a:t>
            </a:fld>
            <a:endParaRPr lang="en-US"/>
          </a:p>
        </p:txBody>
      </p:sp>
    </p:spTree>
    <p:extLst>
      <p:ext uri="{BB962C8B-B14F-4D97-AF65-F5344CB8AC3E}">
        <p14:creationId xmlns:p14="http://schemas.microsoft.com/office/powerpoint/2010/main" val="1045259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sv-SE"/>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A6151774-7F24-4F16-BF6A-BD71D45B4E50}" type="datetime1">
              <a:rPr lang="en-US" smtClean="0"/>
              <a:t>12/21/2018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7F4109-707F-41EB-948E-7FDB5C97D09B}" type="slidenum">
              <a:rPr lang="en-US" smtClean="0"/>
              <a:t>‹#›</a:t>
            </a:fld>
            <a:endParaRPr lang="en-US"/>
          </a:p>
        </p:txBody>
      </p:sp>
    </p:spTree>
    <p:extLst>
      <p:ext uri="{BB962C8B-B14F-4D97-AF65-F5344CB8AC3E}">
        <p14:creationId xmlns:p14="http://schemas.microsoft.com/office/powerpoint/2010/main" val="1305894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3"/>
          <p:cNvSpPr>
            <a:spLocks noGrp="1"/>
          </p:cNvSpPr>
          <p:nvPr>
            <p:ph type="dt" sz="half" idx="10"/>
          </p:nvPr>
        </p:nvSpPr>
        <p:spPr/>
        <p:txBody>
          <a:bodyPr/>
          <a:lstStyle>
            <a:lvl1pPr>
              <a:defRPr/>
            </a:lvl1pPr>
          </a:lstStyle>
          <a:p>
            <a:fld id="{F381CEE5-3B6C-4E40-8CB0-C3616AAB47D4}" type="datetime1">
              <a:rPr lang="en-US" smtClean="0"/>
              <a:t>12/21/2018</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657F4109-707F-41EB-948E-7FDB5C97D09B}" type="slidenum">
              <a:rPr lang="en-US" smtClean="0"/>
              <a:t>‹#›</a:t>
            </a:fld>
            <a:endParaRPr lang="en-US"/>
          </a:p>
        </p:txBody>
      </p:sp>
    </p:spTree>
    <p:extLst>
      <p:ext uri="{BB962C8B-B14F-4D97-AF65-F5344CB8AC3E}">
        <p14:creationId xmlns:p14="http://schemas.microsoft.com/office/powerpoint/2010/main" val="4196981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endParaRPr lang="sv-SE"/>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6"/>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1" y="2505076"/>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3"/>
          <p:cNvSpPr>
            <a:spLocks noGrp="1"/>
          </p:cNvSpPr>
          <p:nvPr>
            <p:ph type="dt" sz="half" idx="10"/>
          </p:nvPr>
        </p:nvSpPr>
        <p:spPr/>
        <p:txBody>
          <a:bodyPr/>
          <a:lstStyle>
            <a:lvl1pPr>
              <a:defRPr/>
            </a:lvl1pPr>
          </a:lstStyle>
          <a:p>
            <a:fld id="{E97EF2C8-4140-4D31-953D-1ECE8A71FCE1}" type="datetime1">
              <a:rPr lang="en-US" smtClean="0"/>
              <a:t>12/21/2018</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657F4109-707F-41EB-948E-7FDB5C97D09B}" type="slidenum">
              <a:rPr lang="en-US" smtClean="0"/>
              <a:t>‹#›</a:t>
            </a:fld>
            <a:endParaRPr lang="en-US"/>
          </a:p>
        </p:txBody>
      </p:sp>
    </p:spTree>
    <p:extLst>
      <p:ext uri="{BB962C8B-B14F-4D97-AF65-F5344CB8AC3E}">
        <p14:creationId xmlns:p14="http://schemas.microsoft.com/office/powerpoint/2010/main" val="700521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Date Placeholder 3"/>
          <p:cNvSpPr>
            <a:spLocks noGrp="1"/>
          </p:cNvSpPr>
          <p:nvPr>
            <p:ph type="dt" sz="half" idx="10"/>
          </p:nvPr>
        </p:nvSpPr>
        <p:spPr/>
        <p:txBody>
          <a:bodyPr/>
          <a:lstStyle>
            <a:lvl1pPr>
              <a:defRPr/>
            </a:lvl1pPr>
          </a:lstStyle>
          <a:p>
            <a:fld id="{31812275-260B-4702-A279-8ECA13C96413}" type="datetime1">
              <a:rPr lang="en-US" smtClean="0"/>
              <a:t>12/21/2018</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657F4109-707F-41EB-948E-7FDB5C97D09B}" type="slidenum">
              <a:rPr lang="en-US" smtClean="0"/>
              <a:t>‹#›</a:t>
            </a:fld>
            <a:endParaRPr lang="en-US"/>
          </a:p>
        </p:txBody>
      </p:sp>
    </p:spTree>
    <p:extLst>
      <p:ext uri="{BB962C8B-B14F-4D97-AF65-F5344CB8AC3E}">
        <p14:creationId xmlns:p14="http://schemas.microsoft.com/office/powerpoint/2010/main" val="2744513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3D22381-CFAD-4755-95D0-513C14DF5BBA}" type="datetime1">
              <a:rPr lang="en-US" smtClean="0"/>
              <a:t>12/21/2018</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57F4109-707F-41EB-948E-7FDB5C97D09B}" type="slidenum">
              <a:rPr lang="en-US" smtClean="0"/>
              <a:t>‹#›</a:t>
            </a:fld>
            <a:endParaRPr lang="en-US"/>
          </a:p>
        </p:txBody>
      </p:sp>
    </p:spTree>
    <p:extLst>
      <p:ext uri="{BB962C8B-B14F-4D97-AF65-F5344CB8AC3E}">
        <p14:creationId xmlns:p14="http://schemas.microsoft.com/office/powerpoint/2010/main" val="3370618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sv-SE"/>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AE4DCC65-1EA4-4ED5-A274-46AB8A355A1D}" type="datetime1">
              <a:rPr lang="en-US" smtClean="0"/>
              <a:t>12/21/2018</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657F4109-707F-41EB-948E-7FDB5C97D09B}" type="slidenum">
              <a:rPr lang="en-US" smtClean="0"/>
              <a:t>‹#›</a:t>
            </a:fld>
            <a:endParaRPr lang="en-US"/>
          </a:p>
        </p:txBody>
      </p:sp>
    </p:spTree>
    <p:extLst>
      <p:ext uri="{BB962C8B-B14F-4D97-AF65-F5344CB8AC3E}">
        <p14:creationId xmlns:p14="http://schemas.microsoft.com/office/powerpoint/2010/main" val="4040955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sv-SE"/>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sv-SE" noProof="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D541C733-AC6D-4DBA-BE22-BE32A01B32EF}" type="datetime1">
              <a:rPr lang="en-US" smtClean="0"/>
              <a:t>12/21/2018</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657F4109-707F-41EB-948E-7FDB5C97D09B}" type="slidenum">
              <a:rPr lang="en-US" smtClean="0"/>
              <a:t>‹#›</a:t>
            </a:fld>
            <a:endParaRPr lang="en-US"/>
          </a:p>
        </p:txBody>
      </p:sp>
    </p:spTree>
    <p:extLst>
      <p:ext uri="{BB962C8B-B14F-4D97-AF65-F5344CB8AC3E}">
        <p14:creationId xmlns:p14="http://schemas.microsoft.com/office/powerpoint/2010/main" val="959677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760"/>
            <a:ext cx="7886700" cy="90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sv-SE" noProof="0" dirty="0"/>
              <a:t>Click to edit Master title style</a:t>
            </a:r>
          </a:p>
        </p:txBody>
      </p:sp>
      <p:sp>
        <p:nvSpPr>
          <p:cNvPr id="3" name="Text Placeholder 2"/>
          <p:cNvSpPr>
            <a:spLocks noGrp="1"/>
          </p:cNvSpPr>
          <p:nvPr>
            <p:ph type="body" idx="1"/>
          </p:nvPr>
        </p:nvSpPr>
        <p:spPr>
          <a:xfrm>
            <a:off x="628650" y="1484784"/>
            <a:ext cx="7886700" cy="4352926"/>
          </a:xfrm>
          <a:prstGeom prst="rect">
            <a:avLst/>
          </a:prstGeom>
        </p:spPr>
        <p:txBody>
          <a:bodyPr vert="horz" lIns="91440" tIns="45720" rIns="91440" bIns="45720" rtlCol="0">
            <a:normAutofit/>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Date Placeholder 3"/>
          <p:cNvSpPr>
            <a:spLocks noGrp="1"/>
          </p:cNvSpPr>
          <p:nvPr>
            <p:ph type="dt" sz="half" idx="2"/>
          </p:nvPr>
        </p:nvSpPr>
        <p:spPr>
          <a:xfrm>
            <a:off x="628650" y="6356986"/>
            <a:ext cx="2057400" cy="363854"/>
          </a:xfrm>
          <a:prstGeom prst="rect">
            <a:avLst/>
          </a:prstGeom>
        </p:spPr>
        <p:txBody>
          <a:bodyPr vert="horz" lIns="91440" tIns="45720" rIns="91440" bIns="45720" rtlCol="0" anchor="ctr"/>
          <a:lstStyle>
            <a:lvl1pPr algn="l" fontAlgn="auto">
              <a:spcBef>
                <a:spcPts val="0"/>
              </a:spcBef>
              <a:spcAft>
                <a:spcPts val="0"/>
              </a:spcAft>
              <a:defRPr sz="900" smtClean="0">
                <a:solidFill>
                  <a:schemeClr val="tx1">
                    <a:tint val="75000"/>
                  </a:schemeClr>
                </a:solidFill>
                <a:latin typeface="+mn-lt"/>
                <a:cs typeface="+mn-cs"/>
              </a:defRPr>
            </a:lvl1pPr>
          </a:lstStyle>
          <a:p>
            <a:fld id="{6A4954A4-E12D-40C3-8EA1-817804273845}" type="datetime1">
              <a:rPr lang="en-US" noProof="0" smtClean="0"/>
              <a:t>12/21/2018</a:t>
            </a:fld>
            <a:endParaRPr lang="en-GB" noProof="0" dirty="0"/>
          </a:p>
        </p:txBody>
      </p:sp>
      <p:sp>
        <p:nvSpPr>
          <p:cNvPr id="5" name="Footer Placeholder 4"/>
          <p:cNvSpPr>
            <a:spLocks noGrp="1"/>
          </p:cNvSpPr>
          <p:nvPr>
            <p:ph type="ftr" sz="quarter" idx="3"/>
          </p:nvPr>
        </p:nvSpPr>
        <p:spPr>
          <a:xfrm>
            <a:off x="3028950" y="6356986"/>
            <a:ext cx="3086100" cy="363854"/>
          </a:xfrm>
          <a:prstGeom prst="rect">
            <a:avLst/>
          </a:prstGeom>
        </p:spPr>
        <p:txBody>
          <a:bodyPr vert="horz" lIns="91440" tIns="45720" rIns="91440" bIns="45720" rtlCol="0" anchor="ctr"/>
          <a:lstStyle>
            <a:lvl1pPr algn="ctr" fontAlgn="auto">
              <a:spcBef>
                <a:spcPts val="0"/>
              </a:spcBef>
              <a:spcAft>
                <a:spcPts val="0"/>
              </a:spcAft>
              <a:defRPr sz="900" dirty="0">
                <a:solidFill>
                  <a:schemeClr val="tx1">
                    <a:tint val="75000"/>
                  </a:schemeClr>
                </a:solidFill>
                <a:latin typeface="+mn-lt"/>
                <a:cs typeface="+mn-cs"/>
              </a:defRPr>
            </a:lvl1pPr>
          </a:lstStyle>
          <a:p>
            <a:endParaRPr lang="en-GB" noProof="0" dirty="0"/>
          </a:p>
        </p:txBody>
      </p:sp>
      <p:sp>
        <p:nvSpPr>
          <p:cNvPr id="6" name="Slide Number Placeholder 5"/>
          <p:cNvSpPr>
            <a:spLocks noGrp="1"/>
          </p:cNvSpPr>
          <p:nvPr>
            <p:ph type="sldNum" sz="quarter" idx="4"/>
          </p:nvPr>
        </p:nvSpPr>
        <p:spPr>
          <a:xfrm>
            <a:off x="6457950" y="6356986"/>
            <a:ext cx="2057400" cy="363854"/>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latin typeface="Calibri" panose="020F0502020204030204" pitchFamily="34" charset="0"/>
              </a:defRPr>
            </a:lvl1pPr>
          </a:lstStyle>
          <a:p>
            <a:fld id="{657F4109-707F-41EB-948E-7FDB5C97D09B}" type="slidenum">
              <a:rPr lang="en-GB" noProof="0" smtClean="0"/>
              <a:t>‹#›</a:t>
            </a:fld>
            <a:endParaRPr lang="en-GB" noProof="0" dirty="0"/>
          </a:p>
        </p:txBody>
      </p:sp>
      <p:pic>
        <p:nvPicPr>
          <p:cNvPr id="1031" name="Bildobjekt 8"/>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6126739"/>
            <a:ext cx="6660232" cy="746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685800" rtl="0" eaLnBrk="1" fontAlgn="base" hangingPunct="1">
        <a:lnSpc>
          <a:spcPct val="90000"/>
        </a:lnSpc>
        <a:spcBef>
          <a:spcPct val="0"/>
        </a:spcBef>
        <a:spcAft>
          <a:spcPct val="0"/>
        </a:spcAft>
        <a:defRPr sz="3300" kern="1200">
          <a:solidFill>
            <a:schemeClr val="tx1"/>
          </a:solidFill>
          <a:latin typeface="+mj-lt"/>
          <a:ea typeface="+mj-ea"/>
          <a:cs typeface="+mj-cs"/>
        </a:defRPr>
      </a:lvl1pPr>
      <a:lvl2pPr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www.quinne.e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quinne.eu/"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178.62.198.40/" TargetMode="External"/><Relationship Id="rId2" Type="http://schemas.openxmlformats.org/officeDocument/2006/relationships/hyperlink" Target="http://www.quinne.e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mailto:Susanne.Boethius@soc.lu.se" TargetMode="External"/><Relationship Id="rId2" Type="http://schemas.openxmlformats.org/officeDocument/2006/relationships/hyperlink" Target="mailto:Christopher.Mathieu@soc.lu.se" TargetMode="External"/><Relationship Id="rId1" Type="http://schemas.openxmlformats.org/officeDocument/2006/relationships/slideLayout" Target="../slideLayouts/slideLayout2.xml"/><Relationship Id="rId5" Type="http://schemas.openxmlformats.org/officeDocument/2006/relationships/hyperlink" Target="http://www.quinne.eu/" TargetMode="External"/><Relationship Id="rId4" Type="http://schemas.openxmlformats.org/officeDocument/2006/relationships/hyperlink" Target="mailto:Roland.Ahlstrand@mau.s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33264" y="908720"/>
            <a:ext cx="7677472" cy="1593131"/>
          </a:xfrm>
        </p:spPr>
        <p:txBody>
          <a:bodyPr>
            <a:noAutofit/>
          </a:bodyPr>
          <a:lstStyle/>
          <a:p>
            <a:r>
              <a:rPr lang="fr-FR" sz="4400" dirty="0"/>
              <a:t>Samspelet mellan arbetskvalitet, innovation och sysselsättning: </a:t>
            </a:r>
            <a:br>
              <a:rPr lang="fr-FR" sz="1800" dirty="0"/>
            </a:br>
            <a:r>
              <a:rPr lang="fr-FR" sz="2400" dirty="0"/>
              <a:t>Resultat från QuInnE, ett internationellt EU-projekt</a:t>
            </a:r>
            <a:endParaRPr lang="fr-FR" sz="5400" dirty="0"/>
          </a:p>
        </p:txBody>
      </p:sp>
      <p:sp>
        <p:nvSpPr>
          <p:cNvPr id="3" name="Sous-titre 2"/>
          <p:cNvSpPr>
            <a:spLocks noGrp="1"/>
          </p:cNvSpPr>
          <p:nvPr>
            <p:ph type="subTitle" idx="1"/>
          </p:nvPr>
        </p:nvSpPr>
        <p:spPr>
          <a:xfrm>
            <a:off x="1143000" y="3588000"/>
            <a:ext cx="6858000" cy="1771178"/>
          </a:xfrm>
        </p:spPr>
        <p:txBody>
          <a:bodyPr/>
          <a:lstStyle/>
          <a:p>
            <a:r>
              <a:rPr lang="fr-FR" dirty="0"/>
              <a:t>Chris Mathieu, Susanne Boethius, Roland Ahlstrand</a:t>
            </a:r>
          </a:p>
          <a:p>
            <a:r>
              <a:rPr lang="fr-FR" dirty="0" err="1"/>
              <a:t>Lunds</a:t>
            </a:r>
            <a:r>
              <a:rPr lang="fr-FR" dirty="0"/>
              <a:t> </a:t>
            </a:r>
            <a:r>
              <a:rPr lang="fr-FR" dirty="0" err="1"/>
              <a:t>universitet</a:t>
            </a:r>
            <a:r>
              <a:rPr lang="fr-FR" dirty="0"/>
              <a:t> </a:t>
            </a:r>
          </a:p>
          <a:p>
            <a:endParaRPr lang="fr-FR" i="1" dirty="0"/>
          </a:p>
          <a:p>
            <a:r>
              <a:rPr lang="fr-FR" sz="1400" i="1" dirty="0"/>
              <a:t>LO, Stockholm, 28 </a:t>
            </a:r>
            <a:r>
              <a:rPr lang="fr-FR" sz="1400" i="1" dirty="0" err="1"/>
              <a:t>november</a:t>
            </a:r>
            <a:r>
              <a:rPr lang="fr-FR" sz="1400" i="1" dirty="0"/>
              <a:t> 2018</a:t>
            </a:r>
          </a:p>
        </p:txBody>
      </p:sp>
      <p:sp>
        <p:nvSpPr>
          <p:cNvPr id="5" name="Platshållare för bildnummer 4">
            <a:extLst>
              <a:ext uri="{FF2B5EF4-FFF2-40B4-BE49-F238E27FC236}">
                <a16:creationId xmlns:a16="http://schemas.microsoft.com/office/drawing/2014/main" id="{FD834AD9-28E1-46FC-B440-F05740288A78}"/>
              </a:ext>
            </a:extLst>
          </p:cNvPr>
          <p:cNvSpPr>
            <a:spLocks noGrp="1"/>
          </p:cNvSpPr>
          <p:nvPr>
            <p:ph type="sldNum" sz="quarter" idx="12"/>
          </p:nvPr>
        </p:nvSpPr>
        <p:spPr/>
        <p:txBody>
          <a:bodyPr/>
          <a:lstStyle/>
          <a:p>
            <a:fld id="{657F4109-707F-41EB-948E-7FDB5C97D09B}" type="slidenum">
              <a:rPr lang="en-US" smtClean="0"/>
              <a:t>1</a:t>
            </a:fld>
            <a:endParaRPr lang="en-US" dirty="0"/>
          </a:p>
        </p:txBody>
      </p:sp>
      <p:pic>
        <p:nvPicPr>
          <p:cNvPr id="4" name="Grafik 1"/>
          <p:cNvPicPr/>
          <p:nvPr/>
        </p:nvPicPr>
        <p:blipFill>
          <a:blip r:embed="rId2" cstate="print">
            <a:extLst>
              <a:ext uri="{28A0092B-C50C-407E-A947-70E740481C1C}">
                <a14:useLocalDpi xmlns:a14="http://schemas.microsoft.com/office/drawing/2010/main" val="0"/>
              </a:ext>
            </a:extLst>
          </a:blip>
          <a:stretch>
            <a:fillRect/>
          </a:stretch>
        </p:blipFill>
        <p:spPr>
          <a:xfrm>
            <a:off x="6104766" y="5225998"/>
            <a:ext cx="2763768" cy="1312915"/>
          </a:xfrm>
          <a:prstGeom prst="rect">
            <a:avLst/>
          </a:prstGeom>
        </p:spPr>
      </p:pic>
      <p:pic>
        <p:nvPicPr>
          <p:cNvPr id="6" name="Bildobjekt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5014781"/>
            <a:ext cx="3542083" cy="1524132"/>
          </a:xfrm>
          <a:prstGeom prst="rect">
            <a:avLst/>
          </a:prstGeom>
        </p:spPr>
      </p:pic>
    </p:spTree>
    <p:extLst>
      <p:ext uri="{BB962C8B-B14F-4D97-AF65-F5344CB8AC3E}">
        <p14:creationId xmlns:p14="http://schemas.microsoft.com/office/powerpoint/2010/main" val="359461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89288D36-B26F-4D73-A6B8-BC5371A43941}"/>
              </a:ext>
            </a:extLst>
          </p:cNvPr>
          <p:cNvSpPr>
            <a:spLocks noGrp="1"/>
          </p:cNvSpPr>
          <p:nvPr>
            <p:ph type="sldNum" sz="quarter" idx="12"/>
          </p:nvPr>
        </p:nvSpPr>
        <p:spPr/>
        <p:txBody>
          <a:bodyPr/>
          <a:lstStyle/>
          <a:p>
            <a:fld id="{657F4109-707F-41EB-948E-7FDB5C97D09B}" type="slidenum">
              <a:rPr lang="en-US" smtClean="0"/>
              <a:t>10</a:t>
            </a:fld>
            <a:endParaRPr lang="en-US"/>
          </a:p>
        </p:txBody>
      </p:sp>
      <p:graphicFrame>
        <p:nvGraphicFramePr>
          <p:cNvPr id="3" name="Tabell 2">
            <a:extLst>
              <a:ext uri="{FF2B5EF4-FFF2-40B4-BE49-F238E27FC236}">
                <a16:creationId xmlns:a16="http://schemas.microsoft.com/office/drawing/2014/main" id="{A8BEAD3B-2015-4B99-BDA3-455E2F7B2081}"/>
              </a:ext>
            </a:extLst>
          </p:cNvPr>
          <p:cNvGraphicFramePr>
            <a:graphicFrameLocks noGrp="1"/>
          </p:cNvGraphicFramePr>
          <p:nvPr>
            <p:extLst>
              <p:ext uri="{D42A27DB-BD31-4B8C-83A1-F6EECF244321}">
                <p14:modId xmlns:p14="http://schemas.microsoft.com/office/powerpoint/2010/main" val="381415902"/>
              </p:ext>
            </p:extLst>
          </p:nvPr>
        </p:nvGraphicFramePr>
        <p:xfrm>
          <a:off x="0" y="0"/>
          <a:ext cx="9144000" cy="6858002"/>
        </p:xfrm>
        <a:graphic>
          <a:graphicData uri="http://schemas.openxmlformats.org/drawingml/2006/table">
            <a:tbl>
              <a:tblPr firstRow="1" firstCol="1" bandRow="1">
                <a:tableStyleId>{5C22544A-7EE6-4342-B048-85BDC9FD1C3A}</a:tableStyleId>
              </a:tblPr>
              <a:tblGrid>
                <a:gridCol w="1784196">
                  <a:extLst>
                    <a:ext uri="{9D8B030D-6E8A-4147-A177-3AD203B41FA5}">
                      <a16:colId xmlns:a16="http://schemas.microsoft.com/office/drawing/2014/main" val="970747256"/>
                    </a:ext>
                  </a:extLst>
                </a:gridCol>
                <a:gridCol w="7359804">
                  <a:extLst>
                    <a:ext uri="{9D8B030D-6E8A-4147-A177-3AD203B41FA5}">
                      <a16:colId xmlns:a16="http://schemas.microsoft.com/office/drawing/2014/main" val="1934780553"/>
                    </a:ext>
                  </a:extLst>
                </a:gridCol>
              </a:tblGrid>
              <a:tr h="387958">
                <a:tc>
                  <a:txBody>
                    <a:bodyPr/>
                    <a:lstStyle/>
                    <a:p>
                      <a:pPr>
                        <a:lnSpc>
                          <a:spcPct val="107000"/>
                        </a:lnSpc>
                        <a:spcAft>
                          <a:spcPts val="0"/>
                        </a:spcAft>
                      </a:pPr>
                      <a:r>
                        <a:rPr lang="en-GB" sz="2400" b="1" dirty="0" err="1">
                          <a:effectLst/>
                        </a:rPr>
                        <a:t>Område</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nchor="ctr"/>
                </a:tc>
                <a:tc>
                  <a:txBody>
                    <a:bodyPr/>
                    <a:lstStyle/>
                    <a:p>
                      <a:pPr algn="ctr">
                        <a:lnSpc>
                          <a:spcPct val="107000"/>
                        </a:lnSpc>
                        <a:spcAft>
                          <a:spcPts val="0"/>
                        </a:spcAft>
                      </a:pPr>
                      <a:r>
                        <a:rPr lang="en-GB" sz="2400" b="1" dirty="0" err="1">
                          <a:effectLst/>
                        </a:rPr>
                        <a:t>Indikator</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nchor="ctr"/>
                </a:tc>
                <a:extLst>
                  <a:ext uri="{0D108BD9-81ED-4DB2-BD59-A6C34878D82A}">
                    <a16:rowId xmlns:a16="http://schemas.microsoft.com/office/drawing/2014/main" val="46035660"/>
                  </a:ext>
                </a:extLst>
              </a:tr>
              <a:tr h="413590">
                <a:tc rowSpan="2">
                  <a:txBody>
                    <a:bodyPr/>
                    <a:lstStyle/>
                    <a:p>
                      <a:pPr>
                        <a:lnSpc>
                          <a:spcPct val="107000"/>
                        </a:lnSpc>
                        <a:spcAft>
                          <a:spcPts val="0"/>
                        </a:spcAft>
                      </a:pPr>
                      <a:r>
                        <a:rPr lang="en-GB" sz="2000" b="1" dirty="0" err="1">
                          <a:effectLst/>
                        </a:rPr>
                        <a:t>Löner</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nchor="ctr"/>
                </a:tc>
                <a:tc>
                  <a:txBody>
                    <a:bodyPr/>
                    <a:lstStyle/>
                    <a:p>
                      <a:pPr>
                        <a:lnSpc>
                          <a:spcPct val="107000"/>
                        </a:lnSpc>
                        <a:spcAft>
                          <a:spcPts val="0"/>
                        </a:spcAft>
                      </a:pPr>
                      <a:r>
                        <a:rPr lang="en-GB" sz="2000" b="1">
                          <a:effectLst/>
                        </a:rPr>
                        <a:t> </a:t>
                      </a:r>
                      <a:endParaRPr lang="en-GB" sz="2400" b="1">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tc>
                <a:extLst>
                  <a:ext uri="{0D108BD9-81ED-4DB2-BD59-A6C34878D82A}">
                    <a16:rowId xmlns:a16="http://schemas.microsoft.com/office/drawing/2014/main" val="961878497"/>
                  </a:ext>
                </a:extLst>
              </a:tr>
              <a:tr h="761702">
                <a:tc vMerge="1">
                  <a:txBody>
                    <a:bodyPr/>
                    <a:lstStyle/>
                    <a:p>
                      <a:endParaRPr lang="en-GB"/>
                    </a:p>
                  </a:txBody>
                  <a:tcPr/>
                </a:tc>
                <a:tc>
                  <a:txBody>
                    <a:bodyPr/>
                    <a:lstStyle/>
                    <a:p>
                      <a:pPr>
                        <a:lnSpc>
                          <a:spcPct val="107000"/>
                        </a:lnSpc>
                        <a:spcAft>
                          <a:spcPts val="0"/>
                        </a:spcAft>
                      </a:pPr>
                      <a:r>
                        <a:rPr lang="en-GB" sz="1800" b="1" dirty="0" err="1">
                          <a:effectLst/>
                        </a:rPr>
                        <a:t>Lönenivå</a:t>
                      </a:r>
                      <a:r>
                        <a:rPr lang="en-GB" sz="1800" b="1" dirty="0">
                          <a:effectLst/>
                        </a:rPr>
                        <a:t> </a:t>
                      </a:r>
                      <a:r>
                        <a:rPr lang="en-GB" sz="1800" b="1" dirty="0" err="1">
                          <a:effectLst/>
                        </a:rPr>
                        <a:t>relativt</a:t>
                      </a:r>
                      <a:r>
                        <a:rPr lang="en-GB" sz="1800" b="1" dirty="0">
                          <a:effectLst/>
                        </a:rPr>
                        <a:t> </a:t>
                      </a:r>
                      <a:r>
                        <a:rPr lang="en-GB" sz="1800" b="1" dirty="0" err="1">
                          <a:effectLst/>
                        </a:rPr>
                        <a:t>genomsnittet</a:t>
                      </a:r>
                      <a:r>
                        <a:rPr lang="en-GB" sz="1800" b="1" dirty="0">
                          <a:effectLst/>
                        </a:rPr>
                        <a:t> </a:t>
                      </a:r>
                      <a:r>
                        <a:rPr lang="en-GB" sz="1800" b="1" dirty="0" err="1">
                          <a:effectLst/>
                        </a:rPr>
                        <a:t>för</a:t>
                      </a:r>
                      <a:r>
                        <a:rPr lang="en-GB" sz="1800" b="1" dirty="0">
                          <a:effectLst/>
                        </a:rPr>
                        <a:t> </a:t>
                      </a:r>
                      <a:r>
                        <a:rPr lang="en-GB" sz="1800" b="1" dirty="0" err="1">
                          <a:effectLst/>
                        </a:rPr>
                        <a:t>anställda</a:t>
                      </a:r>
                      <a:r>
                        <a:rPr lang="en-GB" sz="1800" b="1" dirty="0">
                          <a:effectLst/>
                        </a:rPr>
                        <a:t> med </a:t>
                      </a:r>
                      <a:r>
                        <a:rPr lang="en-GB" sz="1800" b="1" dirty="0" err="1">
                          <a:effectLst/>
                        </a:rPr>
                        <a:t>motsvarande</a:t>
                      </a:r>
                      <a:r>
                        <a:rPr lang="en-GB" sz="1800" b="1" dirty="0">
                          <a:effectLst/>
                        </a:rPr>
                        <a:t> </a:t>
                      </a:r>
                      <a:r>
                        <a:rPr lang="en-GB" sz="1800" b="1" dirty="0" err="1">
                          <a:effectLst/>
                        </a:rPr>
                        <a:t>kvalifikationer</a:t>
                      </a:r>
                      <a:r>
                        <a:rPr lang="en-GB" sz="1800" b="1" dirty="0">
                          <a:effectLst/>
                        </a:rPr>
                        <a:t> </a:t>
                      </a:r>
                      <a:r>
                        <a:rPr lang="en-GB" sz="1800" b="1" dirty="0" err="1">
                          <a:effectLst/>
                        </a:rPr>
                        <a:t>inom</a:t>
                      </a:r>
                      <a:r>
                        <a:rPr lang="en-GB" sz="1800" b="1" dirty="0">
                          <a:effectLst/>
                        </a:rPr>
                        <a:t> </a:t>
                      </a:r>
                      <a:r>
                        <a:rPr lang="en-GB" sz="1800" b="1" dirty="0" err="1">
                          <a:effectLst/>
                        </a:rPr>
                        <a:t>andra</a:t>
                      </a:r>
                      <a:r>
                        <a:rPr lang="en-GB" sz="1800" b="1" dirty="0">
                          <a:effectLst/>
                        </a:rPr>
                        <a:t> </a:t>
                      </a:r>
                      <a:r>
                        <a:rPr lang="en-GB" sz="1800" b="1" dirty="0" err="1">
                          <a:effectLst/>
                        </a:rPr>
                        <a:t>branscher</a:t>
                      </a:r>
                      <a:r>
                        <a:rPr lang="en-GB" sz="1800" b="1" dirty="0">
                          <a:effectLst/>
                        </a:rPr>
                        <a:t>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tc>
                <a:extLst>
                  <a:ext uri="{0D108BD9-81ED-4DB2-BD59-A6C34878D82A}">
                    <a16:rowId xmlns:a16="http://schemas.microsoft.com/office/drawing/2014/main" val="1558131307"/>
                  </a:ext>
                </a:extLst>
              </a:tr>
              <a:tr h="372215">
                <a:tc rowSpan="7">
                  <a:txBody>
                    <a:bodyPr/>
                    <a:lstStyle/>
                    <a:p>
                      <a:pPr>
                        <a:lnSpc>
                          <a:spcPct val="107000"/>
                        </a:lnSpc>
                        <a:spcAft>
                          <a:spcPts val="0"/>
                        </a:spcAft>
                      </a:pPr>
                      <a:r>
                        <a:rPr lang="en-GB" sz="2000" b="1" dirty="0" err="1">
                          <a:effectLst/>
                        </a:rPr>
                        <a:t>Anställnings</a:t>
                      </a:r>
                      <a:r>
                        <a:rPr lang="en-GB" sz="2000" b="1" dirty="0">
                          <a:effectLst/>
                        </a:rPr>
                        <a:t>-</a:t>
                      </a:r>
                    </a:p>
                    <a:p>
                      <a:pPr>
                        <a:lnSpc>
                          <a:spcPct val="107000"/>
                        </a:lnSpc>
                        <a:spcAft>
                          <a:spcPts val="0"/>
                        </a:spcAft>
                      </a:pPr>
                      <a:r>
                        <a:rPr lang="en-GB" sz="2000" b="1" dirty="0" err="1">
                          <a:effectLst/>
                        </a:rPr>
                        <a:t>kvalitet</a:t>
                      </a:r>
                      <a:r>
                        <a:rPr lang="en-GB" sz="2000" b="1" dirty="0">
                          <a:effectLst/>
                        </a:rPr>
                        <a:t> </a:t>
                      </a:r>
                      <a:endParaRPr lang="en-GB" sz="2400" b="1" dirty="0">
                        <a:effectLst/>
                      </a:endParaRPr>
                    </a:p>
                    <a:p>
                      <a:pPr>
                        <a:lnSpc>
                          <a:spcPct val="107000"/>
                        </a:lnSpc>
                        <a:spcAft>
                          <a:spcPts val="0"/>
                        </a:spcAft>
                      </a:pPr>
                      <a:r>
                        <a:rPr lang="en-GB" sz="2000" b="1" dirty="0">
                          <a:effectLst/>
                        </a:rPr>
                        <a:t> </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nchor="ctr"/>
                </a:tc>
                <a:tc>
                  <a:txBody>
                    <a:bodyPr/>
                    <a:lstStyle/>
                    <a:p>
                      <a:pPr>
                        <a:lnSpc>
                          <a:spcPct val="107000"/>
                        </a:lnSpc>
                        <a:spcAft>
                          <a:spcPts val="0"/>
                        </a:spcAft>
                      </a:pPr>
                      <a:r>
                        <a:rPr lang="en-GB" sz="1800" b="1" dirty="0">
                          <a:effectLst/>
                        </a:rPr>
                        <a:t>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tc>
                <a:extLst>
                  <a:ext uri="{0D108BD9-81ED-4DB2-BD59-A6C34878D82A}">
                    <a16:rowId xmlns:a16="http://schemas.microsoft.com/office/drawing/2014/main" val="3855326375"/>
                  </a:ext>
                </a:extLst>
              </a:tr>
              <a:tr h="372215">
                <a:tc vMerge="1">
                  <a:txBody>
                    <a:bodyPr/>
                    <a:lstStyle/>
                    <a:p>
                      <a:endParaRPr lang="en-GB"/>
                    </a:p>
                  </a:txBody>
                  <a:tcPr/>
                </a:tc>
                <a:tc>
                  <a:txBody>
                    <a:bodyPr/>
                    <a:lstStyle/>
                    <a:p>
                      <a:pPr>
                        <a:lnSpc>
                          <a:spcPct val="107000"/>
                        </a:lnSpc>
                        <a:spcAft>
                          <a:spcPts val="0"/>
                        </a:spcAft>
                      </a:pPr>
                      <a:r>
                        <a:rPr lang="en-GB" sz="1800" b="1" dirty="0" err="1">
                          <a:effectLst/>
                        </a:rPr>
                        <a:t>Tillsvidare</a:t>
                      </a:r>
                      <a:r>
                        <a:rPr lang="en-GB" sz="1800" b="1" dirty="0">
                          <a:effectLst/>
                        </a:rPr>
                        <a:t>- </a:t>
                      </a:r>
                      <a:r>
                        <a:rPr lang="en-GB" sz="1800" b="1" dirty="0" err="1">
                          <a:effectLst/>
                        </a:rPr>
                        <a:t>eller</a:t>
                      </a:r>
                      <a:r>
                        <a:rPr lang="en-GB" sz="1800" b="1" dirty="0">
                          <a:effectLst/>
                        </a:rPr>
                        <a:t> </a:t>
                      </a:r>
                      <a:r>
                        <a:rPr lang="en-GB" sz="1800" b="1" dirty="0" err="1">
                          <a:effectLst/>
                        </a:rPr>
                        <a:t>visstidsanställning</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tc>
                <a:extLst>
                  <a:ext uri="{0D108BD9-81ED-4DB2-BD59-A6C34878D82A}">
                    <a16:rowId xmlns:a16="http://schemas.microsoft.com/office/drawing/2014/main" val="3382940458"/>
                  </a:ext>
                </a:extLst>
              </a:tr>
              <a:tr h="372215">
                <a:tc vMerge="1">
                  <a:txBody>
                    <a:bodyPr/>
                    <a:lstStyle/>
                    <a:p>
                      <a:endParaRPr lang="en-GB"/>
                    </a:p>
                  </a:txBody>
                  <a:tcPr/>
                </a:tc>
                <a:tc>
                  <a:txBody>
                    <a:bodyPr/>
                    <a:lstStyle/>
                    <a:p>
                      <a:pPr>
                        <a:lnSpc>
                          <a:spcPct val="107000"/>
                        </a:lnSpc>
                        <a:spcAft>
                          <a:spcPts val="0"/>
                        </a:spcAft>
                      </a:pPr>
                      <a:r>
                        <a:rPr lang="en-GB" sz="1800" b="1" dirty="0" err="1">
                          <a:effectLst/>
                        </a:rPr>
                        <a:t>Anställningsskydd</a:t>
                      </a:r>
                      <a:r>
                        <a:rPr lang="en-GB" sz="1800" b="1" dirty="0">
                          <a:effectLst/>
                        </a:rPr>
                        <a:t> (</a:t>
                      </a:r>
                      <a:r>
                        <a:rPr lang="en-GB" sz="1800" b="1" dirty="0" err="1">
                          <a:effectLst/>
                        </a:rPr>
                        <a:t>jfr</a:t>
                      </a:r>
                      <a:r>
                        <a:rPr lang="en-GB" sz="1800" b="1" dirty="0">
                          <a:effectLst/>
                        </a:rPr>
                        <a:t> LAS)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tc>
                <a:extLst>
                  <a:ext uri="{0D108BD9-81ED-4DB2-BD59-A6C34878D82A}">
                    <a16:rowId xmlns:a16="http://schemas.microsoft.com/office/drawing/2014/main" val="2106168482"/>
                  </a:ext>
                </a:extLst>
              </a:tr>
              <a:tr h="372215">
                <a:tc vMerge="1">
                  <a:txBody>
                    <a:bodyPr/>
                    <a:lstStyle/>
                    <a:p>
                      <a:endParaRPr lang="en-GB"/>
                    </a:p>
                  </a:txBody>
                  <a:tcPr/>
                </a:tc>
                <a:tc>
                  <a:txBody>
                    <a:bodyPr/>
                    <a:lstStyle/>
                    <a:p>
                      <a:pPr>
                        <a:lnSpc>
                          <a:spcPct val="107000"/>
                        </a:lnSpc>
                        <a:spcAft>
                          <a:spcPts val="0"/>
                        </a:spcAft>
                      </a:pPr>
                      <a:r>
                        <a:rPr lang="en-GB" sz="1800" b="1" dirty="0" err="1">
                          <a:effectLst/>
                        </a:rPr>
                        <a:t>Möjligheter</a:t>
                      </a:r>
                      <a:r>
                        <a:rPr lang="en-GB" sz="1800" b="1" dirty="0">
                          <a:effectLst/>
                        </a:rPr>
                        <a:t> till intern </a:t>
                      </a:r>
                      <a:r>
                        <a:rPr lang="en-GB" sz="1800" b="1" dirty="0" err="1">
                          <a:effectLst/>
                        </a:rPr>
                        <a:t>karriär</a:t>
                      </a:r>
                      <a:r>
                        <a:rPr lang="en-GB" sz="1800" b="1" dirty="0">
                          <a:effectLst/>
                        </a:rPr>
                        <a:t>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tc>
                <a:extLst>
                  <a:ext uri="{0D108BD9-81ED-4DB2-BD59-A6C34878D82A}">
                    <a16:rowId xmlns:a16="http://schemas.microsoft.com/office/drawing/2014/main" val="1752048295"/>
                  </a:ext>
                </a:extLst>
              </a:tr>
              <a:tr h="372215">
                <a:tc vMerge="1">
                  <a:txBody>
                    <a:bodyPr/>
                    <a:lstStyle/>
                    <a:p>
                      <a:endParaRPr lang="en-GB"/>
                    </a:p>
                  </a:txBody>
                  <a:tcPr/>
                </a:tc>
                <a:tc>
                  <a:txBody>
                    <a:bodyPr/>
                    <a:lstStyle/>
                    <a:p>
                      <a:pPr>
                        <a:lnSpc>
                          <a:spcPct val="107000"/>
                        </a:lnSpc>
                        <a:spcAft>
                          <a:spcPts val="0"/>
                        </a:spcAft>
                      </a:pPr>
                      <a:r>
                        <a:rPr lang="en-GB" sz="1800" b="1" dirty="0" err="1">
                          <a:effectLst/>
                        </a:rPr>
                        <a:t>Förutsägbarhet</a:t>
                      </a:r>
                      <a:r>
                        <a:rPr lang="en-GB" sz="1800" b="1" dirty="0">
                          <a:effectLst/>
                        </a:rPr>
                        <a:t> </a:t>
                      </a:r>
                      <a:r>
                        <a:rPr lang="en-GB" sz="1800" b="1" dirty="0" err="1">
                          <a:effectLst/>
                        </a:rPr>
                        <a:t>av</a:t>
                      </a:r>
                      <a:r>
                        <a:rPr lang="en-GB" sz="1800" b="1" dirty="0">
                          <a:effectLst/>
                        </a:rPr>
                        <a:t> </a:t>
                      </a:r>
                      <a:r>
                        <a:rPr lang="en-GB" sz="1800" b="1" dirty="0" err="1">
                          <a:effectLst/>
                        </a:rPr>
                        <a:t>veckoarbetstid</a:t>
                      </a:r>
                      <a:r>
                        <a:rPr lang="en-GB" sz="1800" b="1" dirty="0">
                          <a:effectLst/>
                        </a:rPr>
                        <a:t> (</a:t>
                      </a:r>
                      <a:r>
                        <a:rPr lang="en-GB" sz="1800" b="1" dirty="0" err="1">
                          <a:effectLst/>
                        </a:rPr>
                        <a:t>övertid</a:t>
                      </a:r>
                      <a:r>
                        <a:rPr lang="en-GB" sz="1800" b="1" dirty="0">
                          <a:effectLst/>
                        </a:rPr>
                        <a:t> </a:t>
                      </a:r>
                      <a:r>
                        <a:rPr lang="en-GB" sz="1800" b="1" dirty="0" err="1">
                          <a:effectLst/>
                        </a:rPr>
                        <a:t>eller</a:t>
                      </a:r>
                      <a:r>
                        <a:rPr lang="en-GB" sz="1800" b="1" dirty="0">
                          <a:effectLst/>
                        </a:rPr>
                        <a:t> </a:t>
                      </a:r>
                      <a:r>
                        <a:rPr lang="en-GB" sz="1800" b="1" dirty="0" err="1">
                          <a:effectLst/>
                        </a:rPr>
                        <a:t>undertid</a:t>
                      </a:r>
                      <a:r>
                        <a:rPr lang="en-GB" sz="1800" b="1" dirty="0">
                          <a:effectLst/>
                        </a:rPr>
                        <a:t> – “zero hours”)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tc>
                <a:extLst>
                  <a:ext uri="{0D108BD9-81ED-4DB2-BD59-A6C34878D82A}">
                    <a16:rowId xmlns:a16="http://schemas.microsoft.com/office/drawing/2014/main" val="2714553047"/>
                  </a:ext>
                </a:extLst>
              </a:tr>
              <a:tr h="372215">
                <a:tc vMerge="1">
                  <a:txBody>
                    <a:bodyPr/>
                    <a:lstStyle/>
                    <a:p>
                      <a:endParaRPr lang="en-GB"/>
                    </a:p>
                  </a:txBody>
                  <a:tcPr/>
                </a:tc>
                <a:tc>
                  <a:txBody>
                    <a:bodyPr/>
                    <a:lstStyle/>
                    <a:p>
                      <a:pPr>
                        <a:lnSpc>
                          <a:spcPct val="107000"/>
                        </a:lnSpc>
                        <a:spcAft>
                          <a:spcPts val="0"/>
                        </a:spcAft>
                      </a:pPr>
                      <a:r>
                        <a:rPr lang="en-GB" sz="1800" b="1" dirty="0" err="1">
                          <a:effectLst/>
                        </a:rPr>
                        <a:t>Förekomst</a:t>
                      </a:r>
                      <a:r>
                        <a:rPr lang="en-GB" sz="1800" b="1" dirty="0">
                          <a:effectLst/>
                        </a:rPr>
                        <a:t> </a:t>
                      </a:r>
                      <a:r>
                        <a:rPr lang="en-GB" sz="1800" b="1" dirty="0" err="1">
                          <a:effectLst/>
                        </a:rPr>
                        <a:t>av</a:t>
                      </a:r>
                      <a:r>
                        <a:rPr lang="en-GB" sz="1800" b="1" dirty="0">
                          <a:effectLst/>
                        </a:rPr>
                        <a:t> </a:t>
                      </a:r>
                      <a:r>
                        <a:rPr lang="en-GB" sz="1800" b="1" dirty="0" err="1">
                          <a:effectLst/>
                        </a:rPr>
                        <a:t>ofrivillig</a:t>
                      </a:r>
                      <a:r>
                        <a:rPr lang="en-GB" sz="1800" b="1" dirty="0">
                          <a:effectLst/>
                        </a:rPr>
                        <a:t> </a:t>
                      </a:r>
                      <a:r>
                        <a:rPr lang="en-GB" sz="1800" b="1" dirty="0" err="1">
                          <a:effectLst/>
                        </a:rPr>
                        <a:t>arbetstid</a:t>
                      </a:r>
                      <a:r>
                        <a:rPr lang="en-GB" sz="1800" b="1" dirty="0">
                          <a:effectLst/>
                        </a:rPr>
                        <a:t> (</a:t>
                      </a:r>
                      <a:r>
                        <a:rPr lang="en-GB" sz="1800" b="1" dirty="0" err="1">
                          <a:effectLst/>
                        </a:rPr>
                        <a:t>över</a:t>
                      </a:r>
                      <a:r>
                        <a:rPr lang="en-GB" sz="1800" b="1" dirty="0">
                          <a:effectLst/>
                        </a:rPr>
                        <a:t> 40 </a:t>
                      </a:r>
                      <a:r>
                        <a:rPr lang="en-GB" sz="1800" b="1" dirty="0" err="1">
                          <a:effectLst/>
                        </a:rPr>
                        <a:t>timmar</a:t>
                      </a:r>
                      <a:r>
                        <a:rPr lang="en-GB" sz="1800" b="1" dirty="0">
                          <a:effectLst/>
                        </a:rPr>
                        <a:t> per </a:t>
                      </a:r>
                      <a:r>
                        <a:rPr lang="en-GB" sz="1800" b="1" dirty="0" err="1">
                          <a:effectLst/>
                        </a:rPr>
                        <a:t>vecka</a:t>
                      </a:r>
                      <a:r>
                        <a:rPr lang="en-GB" sz="1800" b="1" dirty="0">
                          <a:effectLst/>
                        </a:rPr>
                        <a:t>)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tc>
                <a:extLst>
                  <a:ext uri="{0D108BD9-81ED-4DB2-BD59-A6C34878D82A}">
                    <a16:rowId xmlns:a16="http://schemas.microsoft.com/office/drawing/2014/main" val="2641273212"/>
                  </a:ext>
                </a:extLst>
              </a:tr>
              <a:tr h="568407">
                <a:tc vMerge="1">
                  <a:txBody>
                    <a:bodyPr/>
                    <a:lstStyle/>
                    <a:p>
                      <a:endParaRPr lang="en-GB"/>
                    </a:p>
                  </a:txBody>
                  <a:tcPr/>
                </a:tc>
                <a:tc>
                  <a:txBody>
                    <a:bodyPr/>
                    <a:lstStyle/>
                    <a:p>
                      <a:pPr>
                        <a:lnSpc>
                          <a:spcPct val="107000"/>
                        </a:lnSpc>
                        <a:spcAft>
                          <a:spcPts val="0"/>
                        </a:spcAft>
                      </a:pPr>
                      <a:r>
                        <a:rPr lang="en-GB" sz="1800" b="1" dirty="0" err="1">
                          <a:effectLst/>
                        </a:rPr>
                        <a:t>Förekomst</a:t>
                      </a:r>
                      <a:r>
                        <a:rPr lang="en-GB" sz="1800" b="1" dirty="0">
                          <a:effectLst/>
                        </a:rPr>
                        <a:t> </a:t>
                      </a:r>
                      <a:r>
                        <a:rPr lang="en-GB" sz="1800" b="1" dirty="0" err="1">
                          <a:effectLst/>
                        </a:rPr>
                        <a:t>av</a:t>
                      </a:r>
                      <a:r>
                        <a:rPr lang="en-GB" sz="1800" b="1" dirty="0">
                          <a:effectLst/>
                        </a:rPr>
                        <a:t> </a:t>
                      </a:r>
                      <a:r>
                        <a:rPr lang="en-GB" sz="1800" b="1" dirty="0" err="1">
                          <a:effectLst/>
                        </a:rPr>
                        <a:t>ofrivilligt</a:t>
                      </a:r>
                      <a:r>
                        <a:rPr lang="en-GB" sz="1800" b="1" dirty="0">
                          <a:effectLst/>
                        </a:rPr>
                        <a:t> </a:t>
                      </a:r>
                      <a:r>
                        <a:rPr lang="en-GB" sz="1800" b="1" dirty="0" err="1">
                          <a:effectLst/>
                        </a:rPr>
                        <a:t>deltidsarbete</a:t>
                      </a:r>
                      <a:r>
                        <a:rPr lang="en-GB" sz="1800" b="1" dirty="0">
                          <a:effectLst/>
                        </a:rPr>
                        <a:t> (</a:t>
                      </a:r>
                      <a:r>
                        <a:rPr lang="en-GB" sz="1800" b="1" dirty="0" err="1">
                          <a:effectLst/>
                        </a:rPr>
                        <a:t>mindre</a:t>
                      </a:r>
                      <a:r>
                        <a:rPr lang="en-GB" sz="1800" b="1" dirty="0">
                          <a:effectLst/>
                        </a:rPr>
                        <a:t> </a:t>
                      </a:r>
                      <a:r>
                        <a:rPr lang="en-GB" sz="1800" b="1" dirty="0" err="1">
                          <a:effectLst/>
                        </a:rPr>
                        <a:t>än</a:t>
                      </a:r>
                      <a:r>
                        <a:rPr lang="en-GB" sz="1800" b="1" dirty="0">
                          <a:effectLst/>
                        </a:rPr>
                        <a:t> 30 </a:t>
                      </a:r>
                      <a:r>
                        <a:rPr lang="en-GB" sz="1800" b="1" dirty="0" err="1">
                          <a:effectLst/>
                        </a:rPr>
                        <a:t>timmar</a:t>
                      </a:r>
                      <a:r>
                        <a:rPr lang="en-GB" sz="1800" b="1" dirty="0">
                          <a:effectLst/>
                        </a:rPr>
                        <a:t> per </a:t>
                      </a:r>
                      <a:r>
                        <a:rPr lang="en-GB" sz="1800" b="1" dirty="0" err="1">
                          <a:effectLst/>
                        </a:rPr>
                        <a:t>vecka</a:t>
                      </a:r>
                      <a:r>
                        <a:rPr lang="en-GB" sz="1800" b="1" dirty="0">
                          <a:effectLst/>
                        </a:rPr>
                        <a:t>)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tc>
                <a:extLst>
                  <a:ext uri="{0D108BD9-81ED-4DB2-BD59-A6C34878D82A}">
                    <a16:rowId xmlns:a16="http://schemas.microsoft.com/office/drawing/2014/main" val="991450978"/>
                  </a:ext>
                </a:extLst>
              </a:tr>
              <a:tr h="372215">
                <a:tc rowSpan="4">
                  <a:txBody>
                    <a:bodyPr/>
                    <a:lstStyle/>
                    <a:p>
                      <a:pPr>
                        <a:lnSpc>
                          <a:spcPct val="107000"/>
                        </a:lnSpc>
                        <a:spcAft>
                          <a:spcPts val="0"/>
                        </a:spcAft>
                      </a:pPr>
                      <a:r>
                        <a:rPr lang="en-GB" sz="2000" b="1" dirty="0" err="1">
                          <a:effectLst/>
                        </a:rPr>
                        <a:t>Utbildning</a:t>
                      </a:r>
                      <a:r>
                        <a:rPr lang="en-GB" sz="2000" b="1" dirty="0">
                          <a:effectLst/>
                        </a:rPr>
                        <a:t> </a:t>
                      </a:r>
                      <a:r>
                        <a:rPr lang="en-GB" sz="2000" b="1" dirty="0" err="1">
                          <a:effectLst/>
                        </a:rPr>
                        <a:t>och</a:t>
                      </a:r>
                      <a:r>
                        <a:rPr lang="en-GB" sz="2000" b="1" dirty="0">
                          <a:effectLst/>
                        </a:rPr>
                        <a:t> </a:t>
                      </a:r>
                      <a:r>
                        <a:rPr lang="en-GB" sz="2000" b="1" dirty="0" err="1">
                          <a:effectLst/>
                        </a:rPr>
                        <a:t>kompetens-utveckling</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nchor="ctr"/>
                </a:tc>
                <a:tc>
                  <a:txBody>
                    <a:bodyPr/>
                    <a:lstStyle/>
                    <a:p>
                      <a:pPr>
                        <a:lnSpc>
                          <a:spcPct val="107000"/>
                        </a:lnSpc>
                        <a:spcAft>
                          <a:spcPts val="0"/>
                        </a:spcAft>
                      </a:pPr>
                      <a:r>
                        <a:rPr lang="en-GB" sz="1800" b="1" dirty="0">
                          <a:effectLst/>
                        </a:rPr>
                        <a:t>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tc>
                <a:extLst>
                  <a:ext uri="{0D108BD9-81ED-4DB2-BD59-A6C34878D82A}">
                    <a16:rowId xmlns:a16="http://schemas.microsoft.com/office/drawing/2014/main" val="4247663309"/>
                  </a:ext>
                </a:extLst>
              </a:tr>
              <a:tr h="761702">
                <a:tc vMerge="1">
                  <a:txBody>
                    <a:bodyPr/>
                    <a:lstStyle/>
                    <a:p>
                      <a:endParaRPr lang="en-GB"/>
                    </a:p>
                  </a:txBody>
                  <a:tcPr/>
                </a:tc>
                <a:tc>
                  <a:txBody>
                    <a:bodyPr/>
                    <a:lstStyle/>
                    <a:p>
                      <a:pPr>
                        <a:lnSpc>
                          <a:spcPct val="107000"/>
                        </a:lnSpc>
                        <a:spcAft>
                          <a:spcPts val="0"/>
                        </a:spcAft>
                      </a:pPr>
                      <a:r>
                        <a:rPr lang="en-GB" sz="1800" b="1" dirty="0" err="1">
                          <a:effectLst/>
                        </a:rPr>
                        <a:t>Möjlighet</a:t>
                      </a:r>
                      <a:r>
                        <a:rPr lang="en-GB" sz="1800" b="1" dirty="0">
                          <a:effectLst/>
                        </a:rPr>
                        <a:t> till </a:t>
                      </a:r>
                      <a:r>
                        <a:rPr lang="en-GB" sz="1800" b="1" dirty="0" err="1">
                          <a:effectLst/>
                        </a:rPr>
                        <a:t>utbildning</a:t>
                      </a:r>
                      <a:r>
                        <a:rPr lang="en-GB" sz="1800" b="1" dirty="0">
                          <a:effectLst/>
                        </a:rPr>
                        <a:t> (</a:t>
                      </a:r>
                      <a:r>
                        <a:rPr lang="en-GB" sz="1800" b="1" dirty="0" err="1">
                          <a:effectLst/>
                        </a:rPr>
                        <a:t>utbild.systemet</a:t>
                      </a:r>
                      <a:r>
                        <a:rPr lang="en-GB" sz="1800" b="1" dirty="0">
                          <a:effectLst/>
                        </a:rPr>
                        <a:t>) </a:t>
                      </a:r>
                      <a:r>
                        <a:rPr lang="en-GB" sz="1800" b="1" dirty="0" err="1">
                          <a:effectLst/>
                        </a:rPr>
                        <a:t>och</a:t>
                      </a:r>
                      <a:r>
                        <a:rPr lang="en-GB" sz="1800" b="1" dirty="0">
                          <a:effectLst/>
                        </a:rPr>
                        <a:t> </a:t>
                      </a:r>
                      <a:r>
                        <a:rPr lang="en-GB" sz="1800" b="1" dirty="0" err="1">
                          <a:effectLst/>
                        </a:rPr>
                        <a:t>kompetensutveckling</a:t>
                      </a:r>
                      <a:r>
                        <a:rPr lang="en-GB" sz="1800" b="1" dirty="0">
                          <a:effectLst/>
                        </a:rPr>
                        <a:t> (</a:t>
                      </a:r>
                      <a:r>
                        <a:rPr lang="en-GB" sz="1800" b="1" dirty="0" err="1">
                          <a:effectLst/>
                        </a:rPr>
                        <a:t>arbetet</a:t>
                      </a:r>
                      <a:r>
                        <a:rPr lang="en-GB" sz="1800" b="1" dirty="0">
                          <a:effectLst/>
                        </a:rPr>
                        <a:t>)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tc>
                <a:extLst>
                  <a:ext uri="{0D108BD9-81ED-4DB2-BD59-A6C34878D82A}">
                    <a16:rowId xmlns:a16="http://schemas.microsoft.com/office/drawing/2014/main" val="2643772345"/>
                  </a:ext>
                </a:extLst>
              </a:tr>
              <a:tr h="761702">
                <a:tc vMerge="1">
                  <a:txBody>
                    <a:bodyPr/>
                    <a:lstStyle/>
                    <a:p>
                      <a:endParaRPr lang="en-GB"/>
                    </a:p>
                  </a:txBody>
                  <a:tcPr/>
                </a:tc>
                <a:tc>
                  <a:txBody>
                    <a:bodyPr/>
                    <a:lstStyle/>
                    <a:p>
                      <a:pPr>
                        <a:lnSpc>
                          <a:spcPct val="107000"/>
                        </a:lnSpc>
                        <a:spcAft>
                          <a:spcPts val="0"/>
                        </a:spcAft>
                      </a:pPr>
                      <a:r>
                        <a:rPr lang="en-GB" sz="1800" b="1" dirty="0" err="1">
                          <a:effectLst/>
                        </a:rPr>
                        <a:t>Omfattning</a:t>
                      </a:r>
                      <a:r>
                        <a:rPr lang="en-GB" sz="1800" b="1" dirty="0">
                          <a:effectLst/>
                        </a:rPr>
                        <a:t> </a:t>
                      </a:r>
                      <a:r>
                        <a:rPr lang="en-GB" sz="1800" b="1" dirty="0" err="1">
                          <a:effectLst/>
                        </a:rPr>
                        <a:t>av</a:t>
                      </a:r>
                      <a:r>
                        <a:rPr lang="en-GB" sz="1800" b="1" dirty="0">
                          <a:effectLst/>
                        </a:rPr>
                        <a:t> </a:t>
                      </a:r>
                      <a:r>
                        <a:rPr lang="en-GB" sz="1800" b="1" dirty="0" err="1">
                          <a:effectLst/>
                        </a:rPr>
                        <a:t>utbildning</a:t>
                      </a:r>
                      <a:r>
                        <a:rPr lang="en-GB" sz="1800" b="1" dirty="0">
                          <a:effectLst/>
                        </a:rPr>
                        <a:t> (</a:t>
                      </a:r>
                      <a:r>
                        <a:rPr lang="en-GB" sz="1800" b="1" dirty="0" err="1">
                          <a:effectLst/>
                        </a:rPr>
                        <a:t>utbild.systemet</a:t>
                      </a:r>
                      <a:r>
                        <a:rPr lang="en-GB" sz="1800" b="1" dirty="0">
                          <a:effectLst/>
                        </a:rPr>
                        <a:t>) </a:t>
                      </a:r>
                      <a:r>
                        <a:rPr lang="en-GB" sz="1800" b="1" dirty="0" err="1">
                          <a:effectLst/>
                        </a:rPr>
                        <a:t>och</a:t>
                      </a:r>
                      <a:r>
                        <a:rPr lang="en-GB" sz="1800" b="1" dirty="0">
                          <a:effectLst/>
                        </a:rPr>
                        <a:t> </a:t>
                      </a:r>
                      <a:r>
                        <a:rPr lang="en-GB" sz="1800" b="1" dirty="0" err="1">
                          <a:effectLst/>
                        </a:rPr>
                        <a:t>kompetensutveckling</a:t>
                      </a:r>
                      <a:r>
                        <a:rPr lang="en-GB" sz="1800" b="1" dirty="0">
                          <a:effectLst/>
                        </a:rPr>
                        <a:t> (</a:t>
                      </a:r>
                      <a:r>
                        <a:rPr lang="en-GB" sz="1800" b="1" dirty="0" err="1">
                          <a:effectLst/>
                        </a:rPr>
                        <a:t>arbetet</a:t>
                      </a:r>
                      <a:r>
                        <a:rPr lang="en-GB" sz="1800" b="1" dirty="0">
                          <a:effectLst/>
                        </a:rPr>
                        <a:t>)</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tc>
                <a:extLst>
                  <a:ext uri="{0D108BD9-81ED-4DB2-BD59-A6C34878D82A}">
                    <a16:rowId xmlns:a16="http://schemas.microsoft.com/office/drawing/2014/main" val="1958973109"/>
                  </a:ext>
                </a:extLst>
              </a:tr>
              <a:tr h="597436">
                <a:tc vMerge="1">
                  <a:txBody>
                    <a:bodyPr/>
                    <a:lstStyle/>
                    <a:p>
                      <a:endParaRPr lang="en-GB"/>
                    </a:p>
                  </a:txBody>
                  <a:tcPr/>
                </a:tc>
                <a:tc>
                  <a:txBody>
                    <a:bodyPr/>
                    <a:lstStyle/>
                    <a:p>
                      <a:pPr>
                        <a:lnSpc>
                          <a:spcPct val="107000"/>
                        </a:lnSpc>
                        <a:spcAft>
                          <a:spcPts val="0"/>
                        </a:spcAft>
                      </a:pPr>
                      <a:r>
                        <a:rPr lang="en-GB" sz="1800" b="1" dirty="0" err="1">
                          <a:effectLst/>
                        </a:rPr>
                        <a:t>Kvalitet</a:t>
                      </a:r>
                      <a:r>
                        <a:rPr lang="en-GB" sz="1800" b="1" dirty="0">
                          <a:effectLst/>
                        </a:rPr>
                        <a:t> </a:t>
                      </a:r>
                      <a:r>
                        <a:rPr lang="en-GB" sz="1800" b="1" dirty="0" err="1">
                          <a:effectLst/>
                        </a:rPr>
                        <a:t>i</a:t>
                      </a:r>
                      <a:r>
                        <a:rPr lang="en-GB" sz="1800" b="1" dirty="0">
                          <a:effectLst/>
                        </a:rPr>
                        <a:t> </a:t>
                      </a:r>
                      <a:r>
                        <a:rPr lang="en-GB" sz="1800" b="1" dirty="0" err="1">
                          <a:effectLst/>
                        </a:rPr>
                        <a:t>utbildning</a:t>
                      </a:r>
                      <a:r>
                        <a:rPr lang="en-GB" sz="1800" b="1" dirty="0">
                          <a:effectLst/>
                        </a:rPr>
                        <a:t> (</a:t>
                      </a:r>
                      <a:r>
                        <a:rPr lang="en-GB" sz="1800" b="1" dirty="0" err="1">
                          <a:effectLst/>
                        </a:rPr>
                        <a:t>utbild.systemet</a:t>
                      </a:r>
                      <a:r>
                        <a:rPr lang="en-GB" sz="1800" b="1" dirty="0">
                          <a:effectLst/>
                        </a:rPr>
                        <a:t>) </a:t>
                      </a:r>
                      <a:r>
                        <a:rPr lang="en-GB" sz="1800" b="1" dirty="0" err="1">
                          <a:effectLst/>
                        </a:rPr>
                        <a:t>och</a:t>
                      </a:r>
                      <a:r>
                        <a:rPr lang="en-GB" sz="1800" b="1" dirty="0">
                          <a:effectLst/>
                        </a:rPr>
                        <a:t> </a:t>
                      </a:r>
                      <a:r>
                        <a:rPr lang="en-GB" sz="1800" b="1" dirty="0" err="1">
                          <a:effectLst/>
                        </a:rPr>
                        <a:t>kompetensutveckling</a:t>
                      </a:r>
                      <a:r>
                        <a:rPr lang="en-GB" sz="1800" b="1" dirty="0">
                          <a:effectLst/>
                        </a:rPr>
                        <a:t> (</a:t>
                      </a:r>
                      <a:r>
                        <a:rPr lang="en-GB" sz="1800" b="1" dirty="0" err="1">
                          <a:effectLst/>
                        </a:rPr>
                        <a:t>arbetet</a:t>
                      </a:r>
                      <a:r>
                        <a:rPr lang="en-GB" sz="1800" b="1" dirty="0">
                          <a:effectLst/>
                        </a:rPr>
                        <a:t>)</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tc>
                <a:extLst>
                  <a:ext uri="{0D108BD9-81ED-4DB2-BD59-A6C34878D82A}">
                    <a16:rowId xmlns:a16="http://schemas.microsoft.com/office/drawing/2014/main" val="3956448853"/>
                  </a:ext>
                </a:extLst>
              </a:tr>
            </a:tbl>
          </a:graphicData>
        </a:graphic>
      </p:graphicFrame>
    </p:spTree>
    <p:extLst>
      <p:ext uri="{BB962C8B-B14F-4D97-AF65-F5344CB8AC3E}">
        <p14:creationId xmlns:p14="http://schemas.microsoft.com/office/powerpoint/2010/main" val="4097235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2B511E59-08AA-422E-80E9-0CDE6F5A8E42}"/>
              </a:ext>
            </a:extLst>
          </p:cNvPr>
          <p:cNvSpPr>
            <a:spLocks noGrp="1"/>
          </p:cNvSpPr>
          <p:nvPr>
            <p:ph type="sldNum" sz="quarter" idx="12"/>
          </p:nvPr>
        </p:nvSpPr>
        <p:spPr/>
        <p:txBody>
          <a:bodyPr/>
          <a:lstStyle/>
          <a:p>
            <a:fld id="{657F4109-707F-41EB-948E-7FDB5C97D09B}" type="slidenum">
              <a:rPr lang="en-US" smtClean="0"/>
              <a:t>11</a:t>
            </a:fld>
            <a:endParaRPr lang="en-US"/>
          </a:p>
        </p:txBody>
      </p:sp>
      <p:graphicFrame>
        <p:nvGraphicFramePr>
          <p:cNvPr id="3" name="Tabell 2">
            <a:extLst>
              <a:ext uri="{FF2B5EF4-FFF2-40B4-BE49-F238E27FC236}">
                <a16:creationId xmlns:a16="http://schemas.microsoft.com/office/drawing/2014/main" id="{A13CAEBE-9E57-4333-9989-E205F7AC022B}"/>
              </a:ext>
            </a:extLst>
          </p:cNvPr>
          <p:cNvGraphicFramePr>
            <a:graphicFrameLocks noGrp="1"/>
          </p:cNvGraphicFramePr>
          <p:nvPr>
            <p:extLst>
              <p:ext uri="{D42A27DB-BD31-4B8C-83A1-F6EECF244321}">
                <p14:modId xmlns:p14="http://schemas.microsoft.com/office/powerpoint/2010/main" val="1130449252"/>
              </p:ext>
            </p:extLst>
          </p:nvPr>
        </p:nvGraphicFramePr>
        <p:xfrm>
          <a:off x="0" y="0"/>
          <a:ext cx="9143999" cy="6858002"/>
        </p:xfrm>
        <a:graphic>
          <a:graphicData uri="http://schemas.openxmlformats.org/drawingml/2006/table">
            <a:tbl>
              <a:tblPr firstRow="1" firstCol="1" bandRow="1">
                <a:tableStyleId>{5C22544A-7EE6-4342-B048-85BDC9FD1C3A}</a:tableStyleId>
              </a:tblPr>
              <a:tblGrid>
                <a:gridCol w="2184848">
                  <a:extLst>
                    <a:ext uri="{9D8B030D-6E8A-4147-A177-3AD203B41FA5}">
                      <a16:colId xmlns:a16="http://schemas.microsoft.com/office/drawing/2014/main" val="2273959272"/>
                    </a:ext>
                  </a:extLst>
                </a:gridCol>
                <a:gridCol w="6959151">
                  <a:extLst>
                    <a:ext uri="{9D8B030D-6E8A-4147-A177-3AD203B41FA5}">
                      <a16:colId xmlns:a16="http://schemas.microsoft.com/office/drawing/2014/main" val="3163502519"/>
                    </a:ext>
                  </a:extLst>
                </a:gridCol>
              </a:tblGrid>
              <a:tr h="333727">
                <a:tc rowSpan="8">
                  <a:txBody>
                    <a:bodyPr/>
                    <a:lstStyle/>
                    <a:p>
                      <a:pPr>
                        <a:lnSpc>
                          <a:spcPct val="107000"/>
                        </a:lnSpc>
                        <a:spcAft>
                          <a:spcPts val="0"/>
                        </a:spcAft>
                      </a:pPr>
                      <a:r>
                        <a:rPr lang="en-GB" sz="2000" b="1" dirty="0" err="1">
                          <a:effectLst/>
                        </a:rPr>
                        <a:t>Arbetsvillkor</a:t>
                      </a:r>
                      <a:r>
                        <a:rPr lang="en-GB" sz="2000" b="1" dirty="0">
                          <a:effectLst/>
                        </a:rPr>
                        <a:t> </a:t>
                      </a:r>
                      <a:endParaRPr lang="en-GB" sz="2400" b="1" dirty="0">
                        <a:effectLst/>
                      </a:endParaRPr>
                    </a:p>
                    <a:p>
                      <a:pPr>
                        <a:lnSpc>
                          <a:spcPct val="107000"/>
                        </a:lnSpc>
                        <a:spcAft>
                          <a:spcPts val="0"/>
                        </a:spcAft>
                      </a:pPr>
                      <a:r>
                        <a:rPr lang="en-GB" sz="2000" b="1" dirty="0">
                          <a:effectLst/>
                        </a:rPr>
                        <a:t> </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nchor="ctr"/>
                </a:tc>
                <a:tc>
                  <a:txBody>
                    <a:bodyPr/>
                    <a:lstStyle/>
                    <a:p>
                      <a:pPr>
                        <a:lnSpc>
                          <a:spcPct val="107000"/>
                        </a:lnSpc>
                        <a:spcAft>
                          <a:spcPts val="0"/>
                        </a:spcAft>
                      </a:pPr>
                      <a:r>
                        <a:rPr lang="en-GB" sz="1800" b="1" dirty="0">
                          <a:effectLst/>
                        </a:rPr>
                        <a:t>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tc>
                <a:extLst>
                  <a:ext uri="{0D108BD9-81ED-4DB2-BD59-A6C34878D82A}">
                    <a16:rowId xmlns:a16="http://schemas.microsoft.com/office/drawing/2014/main" val="1045482575"/>
                  </a:ext>
                </a:extLst>
              </a:tr>
              <a:tr h="333727">
                <a:tc vMerge="1">
                  <a:txBody>
                    <a:bodyPr/>
                    <a:lstStyle/>
                    <a:p>
                      <a:endParaRPr lang="en-GB"/>
                    </a:p>
                  </a:txBody>
                  <a:tcPr/>
                </a:tc>
                <a:tc>
                  <a:txBody>
                    <a:bodyPr/>
                    <a:lstStyle/>
                    <a:p>
                      <a:pPr>
                        <a:lnSpc>
                          <a:spcPct val="107000"/>
                        </a:lnSpc>
                        <a:spcAft>
                          <a:spcPts val="0"/>
                        </a:spcAft>
                      </a:pPr>
                      <a:r>
                        <a:rPr lang="en-GB" sz="1800" b="1" dirty="0" err="1">
                          <a:effectLst/>
                        </a:rPr>
                        <a:t>Självständighet</a:t>
                      </a:r>
                      <a:r>
                        <a:rPr lang="en-GB" sz="1800" b="1" dirty="0">
                          <a:effectLst/>
                        </a:rPr>
                        <a:t> vid </a:t>
                      </a:r>
                      <a:r>
                        <a:rPr lang="en-GB" sz="1800" b="1" dirty="0" err="1">
                          <a:effectLst/>
                        </a:rPr>
                        <a:t>arbetets</a:t>
                      </a:r>
                      <a:r>
                        <a:rPr lang="en-GB" sz="1800" b="1" dirty="0">
                          <a:effectLst/>
                        </a:rPr>
                        <a:t> </a:t>
                      </a:r>
                      <a:r>
                        <a:rPr lang="en-GB" sz="1800" b="1" dirty="0" err="1">
                          <a:effectLst/>
                        </a:rPr>
                        <a:t>utförande</a:t>
                      </a:r>
                      <a:r>
                        <a:rPr lang="en-GB" sz="1800" b="1" dirty="0">
                          <a:effectLst/>
                        </a:rPr>
                        <a:t> (</a:t>
                      </a:r>
                      <a:r>
                        <a:rPr lang="en-GB" sz="1800" b="1" dirty="0" err="1">
                          <a:effectLst/>
                        </a:rPr>
                        <a:t>autonomi</a:t>
                      </a:r>
                      <a:r>
                        <a:rPr lang="en-GB" sz="1800" b="1" dirty="0">
                          <a:effectLst/>
                        </a:rPr>
                        <a:t> – discretion)</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tc>
                <a:extLst>
                  <a:ext uri="{0D108BD9-81ED-4DB2-BD59-A6C34878D82A}">
                    <a16:rowId xmlns:a16="http://schemas.microsoft.com/office/drawing/2014/main" val="424307895"/>
                  </a:ext>
                </a:extLst>
              </a:tr>
              <a:tr h="333727">
                <a:tc vMerge="1">
                  <a:txBody>
                    <a:bodyPr/>
                    <a:lstStyle/>
                    <a:p>
                      <a:endParaRPr lang="en-GB"/>
                    </a:p>
                  </a:txBody>
                  <a:tcPr/>
                </a:tc>
                <a:tc>
                  <a:txBody>
                    <a:bodyPr/>
                    <a:lstStyle/>
                    <a:p>
                      <a:pPr>
                        <a:lnSpc>
                          <a:spcPct val="107000"/>
                        </a:lnSpc>
                        <a:spcAft>
                          <a:spcPts val="0"/>
                        </a:spcAft>
                      </a:pPr>
                      <a:r>
                        <a:rPr lang="en-GB" sz="1800" b="1" dirty="0" err="1">
                          <a:effectLst/>
                        </a:rPr>
                        <a:t>Teamarbete</a:t>
                      </a:r>
                      <a:r>
                        <a:rPr lang="en-GB" sz="1800" b="1" dirty="0">
                          <a:effectLst/>
                        </a:rPr>
                        <a:t> (</a:t>
                      </a:r>
                      <a:r>
                        <a:rPr lang="en-GB" sz="1800" b="1" dirty="0" err="1">
                          <a:effectLst/>
                        </a:rPr>
                        <a:t>lagarbete</a:t>
                      </a:r>
                      <a:r>
                        <a:rPr lang="en-GB" sz="1800" b="1" dirty="0">
                          <a:effectLst/>
                        </a:rPr>
                        <a:t>)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tc>
                <a:extLst>
                  <a:ext uri="{0D108BD9-81ED-4DB2-BD59-A6C34878D82A}">
                    <a16:rowId xmlns:a16="http://schemas.microsoft.com/office/drawing/2014/main" val="618136762"/>
                  </a:ext>
                </a:extLst>
              </a:tr>
              <a:tr h="333727">
                <a:tc vMerge="1">
                  <a:txBody>
                    <a:bodyPr/>
                    <a:lstStyle/>
                    <a:p>
                      <a:endParaRPr lang="en-GB"/>
                    </a:p>
                  </a:txBody>
                  <a:tcPr/>
                </a:tc>
                <a:tc>
                  <a:txBody>
                    <a:bodyPr/>
                    <a:lstStyle/>
                    <a:p>
                      <a:pPr>
                        <a:lnSpc>
                          <a:spcPct val="107000"/>
                        </a:lnSpc>
                        <a:spcAft>
                          <a:spcPts val="0"/>
                        </a:spcAft>
                      </a:pPr>
                      <a:r>
                        <a:rPr lang="en-GB" sz="1800" b="1" dirty="0">
                          <a:effectLst/>
                        </a:rPr>
                        <a:t>Variation </a:t>
                      </a:r>
                      <a:r>
                        <a:rPr lang="en-GB" sz="1800" b="1" dirty="0" err="1">
                          <a:effectLst/>
                        </a:rPr>
                        <a:t>i</a:t>
                      </a:r>
                      <a:r>
                        <a:rPr lang="en-GB" sz="1800" b="1" dirty="0">
                          <a:effectLst/>
                        </a:rPr>
                        <a:t> </a:t>
                      </a:r>
                      <a:r>
                        <a:rPr lang="en-GB" sz="1800" b="1" dirty="0" err="1">
                          <a:effectLst/>
                        </a:rPr>
                        <a:t>arbetet</a:t>
                      </a:r>
                      <a:r>
                        <a:rPr lang="en-GB" sz="1800" b="1" dirty="0">
                          <a:effectLst/>
                        </a:rPr>
                        <a:t>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tc>
                <a:extLst>
                  <a:ext uri="{0D108BD9-81ED-4DB2-BD59-A6C34878D82A}">
                    <a16:rowId xmlns:a16="http://schemas.microsoft.com/office/drawing/2014/main" val="3452113707"/>
                  </a:ext>
                </a:extLst>
              </a:tr>
              <a:tr h="333727">
                <a:tc vMerge="1">
                  <a:txBody>
                    <a:bodyPr/>
                    <a:lstStyle/>
                    <a:p>
                      <a:endParaRPr lang="en-GB"/>
                    </a:p>
                  </a:txBody>
                  <a:tcPr/>
                </a:tc>
                <a:tc>
                  <a:txBody>
                    <a:bodyPr/>
                    <a:lstStyle/>
                    <a:p>
                      <a:pPr>
                        <a:lnSpc>
                          <a:spcPct val="107000"/>
                        </a:lnSpc>
                        <a:spcAft>
                          <a:spcPts val="0"/>
                        </a:spcAft>
                      </a:pPr>
                      <a:r>
                        <a:rPr lang="en-GB" sz="1800" b="1" dirty="0" err="1">
                          <a:effectLst/>
                        </a:rPr>
                        <a:t>Arbetsintensitet</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tc>
                <a:extLst>
                  <a:ext uri="{0D108BD9-81ED-4DB2-BD59-A6C34878D82A}">
                    <a16:rowId xmlns:a16="http://schemas.microsoft.com/office/drawing/2014/main" val="2103764597"/>
                  </a:ext>
                </a:extLst>
              </a:tr>
              <a:tr h="333727">
                <a:tc vMerge="1">
                  <a:txBody>
                    <a:bodyPr/>
                    <a:lstStyle/>
                    <a:p>
                      <a:endParaRPr lang="en-GB"/>
                    </a:p>
                  </a:txBody>
                  <a:tcPr/>
                </a:tc>
                <a:tc>
                  <a:txBody>
                    <a:bodyPr/>
                    <a:lstStyle/>
                    <a:p>
                      <a:pPr>
                        <a:lnSpc>
                          <a:spcPct val="107000"/>
                        </a:lnSpc>
                        <a:spcAft>
                          <a:spcPts val="0"/>
                        </a:spcAft>
                      </a:pPr>
                      <a:r>
                        <a:rPr lang="en-GB" sz="1800" b="1" dirty="0" err="1">
                          <a:effectLst/>
                        </a:rPr>
                        <a:t>Fysisk</a:t>
                      </a:r>
                      <a:r>
                        <a:rPr lang="en-GB" sz="1800" b="1" dirty="0">
                          <a:effectLst/>
                        </a:rPr>
                        <a:t> </a:t>
                      </a:r>
                      <a:r>
                        <a:rPr lang="en-GB" sz="1800" b="1" dirty="0" err="1">
                          <a:effectLst/>
                        </a:rPr>
                        <a:t>och</a:t>
                      </a:r>
                      <a:r>
                        <a:rPr lang="en-GB" sz="1800" b="1" dirty="0">
                          <a:effectLst/>
                        </a:rPr>
                        <a:t> </a:t>
                      </a:r>
                      <a:r>
                        <a:rPr lang="en-GB" sz="1800" b="1" dirty="0" err="1">
                          <a:effectLst/>
                        </a:rPr>
                        <a:t>psykosocial</a:t>
                      </a:r>
                      <a:r>
                        <a:rPr lang="en-GB" sz="1800" b="1" dirty="0">
                          <a:effectLst/>
                        </a:rPr>
                        <a:t> </a:t>
                      </a:r>
                      <a:r>
                        <a:rPr lang="en-GB" sz="1800" b="1" dirty="0" err="1">
                          <a:effectLst/>
                        </a:rPr>
                        <a:t>arbetsmiljö</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tc>
                <a:extLst>
                  <a:ext uri="{0D108BD9-81ED-4DB2-BD59-A6C34878D82A}">
                    <a16:rowId xmlns:a16="http://schemas.microsoft.com/office/drawing/2014/main" val="2915525907"/>
                  </a:ext>
                </a:extLst>
              </a:tr>
              <a:tr h="333727">
                <a:tc vMerge="1">
                  <a:txBody>
                    <a:bodyPr/>
                    <a:lstStyle/>
                    <a:p>
                      <a:endParaRPr lang="en-GB"/>
                    </a:p>
                  </a:txBody>
                  <a:tcPr/>
                </a:tc>
                <a:tc>
                  <a:txBody>
                    <a:bodyPr/>
                    <a:lstStyle/>
                    <a:p>
                      <a:pPr>
                        <a:lnSpc>
                          <a:spcPct val="107000"/>
                        </a:lnSpc>
                        <a:spcAft>
                          <a:spcPts val="0"/>
                        </a:spcAft>
                      </a:pPr>
                      <a:r>
                        <a:rPr lang="en-GB" sz="1800" b="1" dirty="0" err="1">
                          <a:effectLst/>
                        </a:rPr>
                        <a:t>Ledningsstöd</a:t>
                      </a:r>
                      <a:r>
                        <a:rPr lang="en-GB" sz="1800" b="1" dirty="0">
                          <a:effectLst/>
                        </a:rPr>
                        <a:t> </a:t>
                      </a:r>
                      <a:r>
                        <a:rPr lang="en-GB" sz="1800" b="1" dirty="0" err="1">
                          <a:effectLst/>
                        </a:rPr>
                        <a:t>i</a:t>
                      </a:r>
                      <a:r>
                        <a:rPr lang="en-GB" sz="1800" b="1" dirty="0">
                          <a:effectLst/>
                        </a:rPr>
                        <a:t> </a:t>
                      </a:r>
                      <a:r>
                        <a:rPr lang="en-GB" sz="1800" b="1" dirty="0" err="1">
                          <a:effectLst/>
                        </a:rPr>
                        <a:t>arbetet</a:t>
                      </a:r>
                      <a:r>
                        <a:rPr lang="en-GB" sz="1800" b="1" dirty="0">
                          <a:effectLst/>
                        </a:rPr>
                        <a:t>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tc>
                <a:extLst>
                  <a:ext uri="{0D108BD9-81ED-4DB2-BD59-A6C34878D82A}">
                    <a16:rowId xmlns:a16="http://schemas.microsoft.com/office/drawing/2014/main" val="2591841774"/>
                  </a:ext>
                </a:extLst>
              </a:tr>
              <a:tr h="333727">
                <a:tc vMerge="1">
                  <a:txBody>
                    <a:bodyPr/>
                    <a:lstStyle/>
                    <a:p>
                      <a:endParaRPr lang="en-GB"/>
                    </a:p>
                  </a:txBody>
                  <a:tcPr/>
                </a:tc>
                <a:tc>
                  <a:txBody>
                    <a:bodyPr/>
                    <a:lstStyle/>
                    <a:p>
                      <a:pPr>
                        <a:lnSpc>
                          <a:spcPct val="107000"/>
                        </a:lnSpc>
                        <a:spcAft>
                          <a:spcPts val="0"/>
                        </a:spcAft>
                      </a:pPr>
                      <a:r>
                        <a:rPr lang="en-GB" sz="1800" b="1" dirty="0" err="1">
                          <a:effectLst/>
                        </a:rPr>
                        <a:t>Socialt</a:t>
                      </a:r>
                      <a:r>
                        <a:rPr lang="en-GB" sz="1800" b="1" dirty="0">
                          <a:effectLst/>
                        </a:rPr>
                        <a:t> </a:t>
                      </a:r>
                      <a:r>
                        <a:rPr lang="en-GB" sz="1800" b="1" dirty="0" err="1">
                          <a:effectLst/>
                        </a:rPr>
                        <a:t>stöd</a:t>
                      </a:r>
                      <a:r>
                        <a:rPr lang="en-GB" sz="1800" b="1" dirty="0">
                          <a:effectLst/>
                        </a:rPr>
                        <a:t> </a:t>
                      </a:r>
                      <a:r>
                        <a:rPr lang="en-GB" sz="1800" b="1" dirty="0" err="1">
                          <a:effectLst/>
                        </a:rPr>
                        <a:t>från</a:t>
                      </a:r>
                      <a:r>
                        <a:rPr lang="en-GB" sz="1800" b="1" dirty="0">
                          <a:effectLst/>
                        </a:rPr>
                        <a:t> </a:t>
                      </a:r>
                      <a:r>
                        <a:rPr lang="en-GB" sz="1800" b="1" dirty="0" err="1">
                          <a:effectLst/>
                        </a:rPr>
                        <a:t>arbetskamrater</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tc>
                <a:extLst>
                  <a:ext uri="{0D108BD9-81ED-4DB2-BD59-A6C34878D82A}">
                    <a16:rowId xmlns:a16="http://schemas.microsoft.com/office/drawing/2014/main" val="4152192938"/>
                  </a:ext>
                </a:extLst>
              </a:tr>
              <a:tr h="445020">
                <a:tc rowSpan="5">
                  <a:txBody>
                    <a:bodyPr/>
                    <a:lstStyle/>
                    <a:p>
                      <a:pPr>
                        <a:lnSpc>
                          <a:spcPct val="107000"/>
                        </a:lnSpc>
                        <a:spcAft>
                          <a:spcPts val="0"/>
                        </a:spcAft>
                      </a:pPr>
                      <a:r>
                        <a:rPr lang="en-GB" sz="2000" b="1" dirty="0" err="1">
                          <a:effectLst/>
                        </a:rPr>
                        <a:t>Balans</a:t>
                      </a:r>
                      <a:r>
                        <a:rPr lang="en-GB" sz="2000" b="1" dirty="0">
                          <a:effectLst/>
                        </a:rPr>
                        <a:t> </a:t>
                      </a:r>
                      <a:r>
                        <a:rPr lang="en-GB" sz="2000" b="1" dirty="0" err="1">
                          <a:effectLst/>
                        </a:rPr>
                        <a:t>mellan</a:t>
                      </a:r>
                      <a:r>
                        <a:rPr lang="en-GB" sz="2000" b="1" dirty="0">
                          <a:effectLst/>
                        </a:rPr>
                        <a:t> </a:t>
                      </a:r>
                      <a:r>
                        <a:rPr lang="en-GB" sz="2000" b="1" dirty="0" err="1">
                          <a:effectLst/>
                        </a:rPr>
                        <a:t>arbete</a:t>
                      </a:r>
                      <a:r>
                        <a:rPr lang="en-GB" sz="2000" b="1" dirty="0">
                          <a:effectLst/>
                        </a:rPr>
                        <a:t> </a:t>
                      </a:r>
                      <a:r>
                        <a:rPr lang="en-GB" sz="2000" b="1" dirty="0" err="1">
                          <a:effectLst/>
                        </a:rPr>
                        <a:t>och</a:t>
                      </a:r>
                      <a:r>
                        <a:rPr lang="en-GB" sz="2000" b="1" dirty="0">
                          <a:effectLst/>
                        </a:rPr>
                        <a:t> </a:t>
                      </a:r>
                      <a:r>
                        <a:rPr lang="en-GB" sz="2000" b="1" dirty="0" err="1">
                          <a:effectLst/>
                        </a:rPr>
                        <a:t>privatliv</a:t>
                      </a:r>
                      <a:r>
                        <a:rPr lang="en-GB" sz="2000" b="1" dirty="0">
                          <a:effectLst/>
                        </a:rPr>
                        <a:t> </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nchor="ctr"/>
                </a:tc>
                <a:tc>
                  <a:txBody>
                    <a:bodyPr/>
                    <a:lstStyle/>
                    <a:p>
                      <a:pPr>
                        <a:lnSpc>
                          <a:spcPct val="107000"/>
                        </a:lnSpc>
                        <a:spcAft>
                          <a:spcPts val="0"/>
                        </a:spcAft>
                      </a:pP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tc>
                <a:extLst>
                  <a:ext uri="{0D108BD9-81ED-4DB2-BD59-A6C34878D82A}">
                    <a16:rowId xmlns:a16="http://schemas.microsoft.com/office/drawing/2014/main" val="515675011"/>
                  </a:ext>
                </a:extLst>
              </a:tr>
              <a:tr h="333727">
                <a:tc vMerge="1">
                  <a:txBody>
                    <a:bodyPr/>
                    <a:lstStyle/>
                    <a:p>
                      <a:endParaRPr lang="en-GB"/>
                    </a:p>
                  </a:txBody>
                  <a:tcPr/>
                </a:tc>
                <a:tc>
                  <a:txBody>
                    <a:bodyPr/>
                    <a:lstStyle/>
                    <a:p>
                      <a:pPr>
                        <a:lnSpc>
                          <a:spcPct val="107000"/>
                        </a:lnSpc>
                        <a:spcAft>
                          <a:spcPts val="0"/>
                        </a:spcAft>
                      </a:pPr>
                      <a:r>
                        <a:rPr lang="en-GB" sz="1800" b="1" dirty="0" err="1">
                          <a:effectLst/>
                        </a:rPr>
                        <a:t>Arbetstiders</a:t>
                      </a:r>
                      <a:r>
                        <a:rPr lang="en-GB" sz="1800" b="1" dirty="0">
                          <a:effectLst/>
                        </a:rPr>
                        <a:t> </a:t>
                      </a:r>
                      <a:r>
                        <a:rPr lang="en-GB" sz="1800" b="1" dirty="0" err="1">
                          <a:effectLst/>
                        </a:rPr>
                        <a:t>schemaläggning</a:t>
                      </a:r>
                      <a:r>
                        <a:rPr lang="en-GB" sz="1800" b="1" dirty="0">
                          <a:effectLst/>
                        </a:rPr>
                        <a:t> (</a:t>
                      </a:r>
                      <a:r>
                        <a:rPr lang="en-GB" sz="1800" b="1" dirty="0" err="1">
                          <a:effectLst/>
                        </a:rPr>
                        <a:t>bekväma</a:t>
                      </a:r>
                      <a:r>
                        <a:rPr lang="en-GB" sz="1800" b="1" dirty="0">
                          <a:effectLst/>
                        </a:rPr>
                        <a:t>/</a:t>
                      </a:r>
                      <a:r>
                        <a:rPr lang="en-GB" sz="1800" b="1" dirty="0" err="1">
                          <a:effectLst/>
                        </a:rPr>
                        <a:t>obekväma</a:t>
                      </a:r>
                      <a:r>
                        <a:rPr lang="en-GB" sz="1800" b="1" dirty="0">
                          <a:effectLst/>
                        </a:rPr>
                        <a:t> </a:t>
                      </a:r>
                      <a:r>
                        <a:rPr lang="en-GB" sz="1800" b="1" dirty="0" err="1">
                          <a:effectLst/>
                        </a:rPr>
                        <a:t>tider</a:t>
                      </a:r>
                      <a:r>
                        <a:rPr lang="en-GB" sz="1800" b="1" dirty="0">
                          <a:effectLst/>
                        </a:rPr>
                        <a:t>)</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tc>
                <a:extLst>
                  <a:ext uri="{0D108BD9-81ED-4DB2-BD59-A6C34878D82A}">
                    <a16:rowId xmlns:a16="http://schemas.microsoft.com/office/drawing/2014/main" val="1606928067"/>
                  </a:ext>
                </a:extLst>
              </a:tr>
              <a:tr h="333727">
                <a:tc vMerge="1">
                  <a:txBody>
                    <a:bodyPr/>
                    <a:lstStyle/>
                    <a:p>
                      <a:endParaRPr lang="en-GB"/>
                    </a:p>
                  </a:txBody>
                  <a:tcPr/>
                </a:tc>
                <a:tc>
                  <a:txBody>
                    <a:bodyPr/>
                    <a:lstStyle/>
                    <a:p>
                      <a:pPr>
                        <a:lnSpc>
                          <a:spcPct val="107000"/>
                        </a:lnSpc>
                        <a:spcAft>
                          <a:spcPts val="0"/>
                        </a:spcAft>
                      </a:pPr>
                      <a:r>
                        <a:rPr lang="en-GB" sz="1800" b="1" dirty="0" err="1">
                          <a:effectLst/>
                        </a:rPr>
                        <a:t>Antal</a:t>
                      </a:r>
                      <a:r>
                        <a:rPr lang="en-GB" sz="1800" b="1" dirty="0">
                          <a:effectLst/>
                        </a:rPr>
                        <a:t> </a:t>
                      </a:r>
                      <a:r>
                        <a:rPr lang="en-GB" sz="1800" b="1" dirty="0" err="1">
                          <a:effectLst/>
                        </a:rPr>
                        <a:t>arbetstimmar</a:t>
                      </a:r>
                      <a:r>
                        <a:rPr lang="en-GB" sz="1800" b="1" dirty="0">
                          <a:effectLst/>
                        </a:rPr>
                        <a:t> per </a:t>
                      </a:r>
                      <a:r>
                        <a:rPr lang="en-GB" sz="1800" b="1" dirty="0" err="1">
                          <a:effectLst/>
                        </a:rPr>
                        <a:t>vecka</a:t>
                      </a:r>
                      <a:r>
                        <a:rPr lang="en-GB" sz="1800" b="1" dirty="0">
                          <a:effectLst/>
                        </a:rPr>
                        <a:t>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tc>
                <a:extLst>
                  <a:ext uri="{0D108BD9-81ED-4DB2-BD59-A6C34878D82A}">
                    <a16:rowId xmlns:a16="http://schemas.microsoft.com/office/drawing/2014/main" val="1465016986"/>
                  </a:ext>
                </a:extLst>
              </a:tr>
              <a:tr h="333727">
                <a:tc vMerge="1">
                  <a:txBody>
                    <a:bodyPr/>
                    <a:lstStyle/>
                    <a:p>
                      <a:endParaRPr lang="en-GB"/>
                    </a:p>
                  </a:txBody>
                  <a:tcPr/>
                </a:tc>
                <a:tc>
                  <a:txBody>
                    <a:bodyPr/>
                    <a:lstStyle/>
                    <a:p>
                      <a:pPr>
                        <a:lnSpc>
                          <a:spcPct val="107000"/>
                        </a:lnSpc>
                        <a:spcAft>
                          <a:spcPts val="0"/>
                        </a:spcAft>
                      </a:pPr>
                      <a:r>
                        <a:rPr lang="en-GB" sz="1800" b="1" dirty="0" err="1">
                          <a:effectLst/>
                        </a:rPr>
                        <a:t>Arbetstidsflexibilitet</a:t>
                      </a:r>
                      <a:r>
                        <a:rPr lang="en-GB" sz="1800" b="1" dirty="0">
                          <a:effectLst/>
                        </a:rPr>
                        <a:t> - </a:t>
                      </a:r>
                      <a:r>
                        <a:rPr lang="en-GB" sz="1800" b="1" dirty="0" err="1">
                          <a:effectLst/>
                        </a:rPr>
                        <a:t>individuell</a:t>
                      </a:r>
                      <a:r>
                        <a:rPr lang="en-GB" sz="1800" b="1" dirty="0">
                          <a:effectLst/>
                        </a:rPr>
                        <a:t> </a:t>
                      </a:r>
                      <a:r>
                        <a:rPr lang="en-GB" sz="1800" b="1" dirty="0" err="1">
                          <a:effectLst/>
                        </a:rPr>
                        <a:t>kontroll</a:t>
                      </a:r>
                      <a:r>
                        <a:rPr lang="en-GB" sz="1800" b="1" dirty="0">
                          <a:effectLst/>
                        </a:rPr>
                        <a:t> </a:t>
                      </a:r>
                      <a:r>
                        <a:rPr lang="en-GB" sz="1800" b="1" dirty="0" err="1">
                          <a:effectLst/>
                        </a:rPr>
                        <a:t>över</a:t>
                      </a:r>
                      <a:r>
                        <a:rPr lang="en-GB" sz="1800" b="1" dirty="0">
                          <a:effectLst/>
                        </a:rPr>
                        <a:t> </a:t>
                      </a:r>
                      <a:r>
                        <a:rPr lang="en-GB" sz="1800" b="1" dirty="0" err="1">
                          <a:effectLst/>
                        </a:rPr>
                        <a:t>arbetstider</a:t>
                      </a:r>
                      <a:r>
                        <a:rPr lang="en-GB" sz="1800" b="1" dirty="0">
                          <a:effectLst/>
                        </a:rPr>
                        <a:t>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tc>
                <a:extLst>
                  <a:ext uri="{0D108BD9-81ED-4DB2-BD59-A6C34878D82A}">
                    <a16:rowId xmlns:a16="http://schemas.microsoft.com/office/drawing/2014/main" val="2872220513"/>
                  </a:ext>
                </a:extLst>
              </a:tr>
              <a:tr h="333727">
                <a:tc vMerge="1">
                  <a:txBody>
                    <a:bodyPr/>
                    <a:lstStyle/>
                    <a:p>
                      <a:endParaRPr lang="en-GB"/>
                    </a:p>
                  </a:txBody>
                  <a:tcPr/>
                </a:tc>
                <a:tc>
                  <a:txBody>
                    <a:bodyPr/>
                    <a:lstStyle/>
                    <a:p>
                      <a:pPr>
                        <a:lnSpc>
                          <a:spcPct val="107000"/>
                        </a:lnSpc>
                        <a:spcAft>
                          <a:spcPts val="0"/>
                        </a:spcAft>
                      </a:pPr>
                      <a:r>
                        <a:rPr lang="en-GB" sz="1800" b="1" dirty="0" err="1">
                          <a:effectLst/>
                        </a:rPr>
                        <a:t>Arbetstidsflexibilitet</a:t>
                      </a:r>
                      <a:r>
                        <a:rPr lang="en-GB" sz="1800" b="1" dirty="0">
                          <a:effectLst/>
                        </a:rPr>
                        <a:t> - </a:t>
                      </a:r>
                      <a:r>
                        <a:rPr lang="en-GB" sz="1800" b="1" dirty="0" err="1">
                          <a:effectLst/>
                        </a:rPr>
                        <a:t>regler</a:t>
                      </a:r>
                      <a:r>
                        <a:rPr lang="en-GB" sz="1800" b="1" dirty="0">
                          <a:effectLst/>
                        </a:rPr>
                        <a:t> om </a:t>
                      </a:r>
                      <a:r>
                        <a:rPr lang="en-GB" sz="1800" b="1" dirty="0" err="1">
                          <a:effectLst/>
                        </a:rPr>
                        <a:t>ledighet</a:t>
                      </a:r>
                      <a:r>
                        <a:rPr lang="en-GB" sz="1800" b="1" dirty="0">
                          <a:effectLst/>
                        </a:rPr>
                        <a:t> </a:t>
                      </a:r>
                      <a:r>
                        <a:rPr lang="en-GB" sz="1800" b="1" dirty="0" err="1">
                          <a:effectLst/>
                        </a:rPr>
                        <a:t>för</a:t>
                      </a:r>
                      <a:r>
                        <a:rPr lang="en-GB" sz="1800" b="1" dirty="0">
                          <a:effectLst/>
                        </a:rPr>
                        <a:t> </a:t>
                      </a:r>
                      <a:r>
                        <a:rPr lang="en-GB" sz="1800" b="1" dirty="0" err="1">
                          <a:effectLst/>
                        </a:rPr>
                        <a:t>privata</a:t>
                      </a:r>
                      <a:r>
                        <a:rPr lang="en-GB" sz="1800" b="1" dirty="0">
                          <a:effectLst/>
                        </a:rPr>
                        <a:t> </a:t>
                      </a:r>
                      <a:r>
                        <a:rPr lang="en-GB" sz="1800" b="1" dirty="0" err="1">
                          <a:effectLst/>
                        </a:rPr>
                        <a:t>syften</a:t>
                      </a:r>
                      <a:r>
                        <a:rPr lang="en-GB" sz="1800" b="1" dirty="0">
                          <a:effectLst/>
                        </a:rPr>
                        <a:t>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tc>
                <a:extLst>
                  <a:ext uri="{0D108BD9-81ED-4DB2-BD59-A6C34878D82A}">
                    <a16:rowId xmlns:a16="http://schemas.microsoft.com/office/drawing/2014/main" val="1804706333"/>
                  </a:ext>
                </a:extLst>
              </a:tr>
              <a:tr h="333727">
                <a:tc rowSpan="5">
                  <a:txBody>
                    <a:bodyPr/>
                    <a:lstStyle/>
                    <a:p>
                      <a:pPr>
                        <a:lnSpc>
                          <a:spcPct val="107000"/>
                        </a:lnSpc>
                        <a:spcAft>
                          <a:spcPts val="0"/>
                        </a:spcAft>
                      </a:pPr>
                      <a:r>
                        <a:rPr lang="en-GB" sz="2000" b="1" dirty="0" err="1">
                          <a:effectLst/>
                        </a:rPr>
                        <a:t>Konsultativt</a:t>
                      </a:r>
                      <a:r>
                        <a:rPr lang="en-GB" sz="2000" b="1" dirty="0">
                          <a:effectLst/>
                        </a:rPr>
                        <a:t> </a:t>
                      </a:r>
                      <a:r>
                        <a:rPr lang="en-GB" sz="2000" b="1" dirty="0" err="1">
                          <a:effectLst/>
                        </a:rPr>
                        <a:t>deltagande</a:t>
                      </a:r>
                      <a:r>
                        <a:rPr lang="en-GB" sz="2000" b="1" dirty="0">
                          <a:effectLst/>
                        </a:rPr>
                        <a:t> &amp;  </a:t>
                      </a:r>
                      <a:endParaRPr lang="en-GB" sz="2400" b="1" dirty="0">
                        <a:effectLst/>
                      </a:endParaRPr>
                    </a:p>
                    <a:p>
                      <a:pPr>
                        <a:lnSpc>
                          <a:spcPct val="107000"/>
                        </a:lnSpc>
                        <a:spcAft>
                          <a:spcPts val="0"/>
                        </a:spcAft>
                      </a:pPr>
                      <a:r>
                        <a:rPr lang="en-GB" sz="2000" b="1" dirty="0" err="1">
                          <a:effectLst/>
                        </a:rPr>
                        <a:t>kollektiv</a:t>
                      </a:r>
                      <a:r>
                        <a:rPr lang="en-GB" sz="2000" b="1" dirty="0">
                          <a:effectLst/>
                        </a:rPr>
                        <a:t> representation </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nchor="ctr"/>
                </a:tc>
                <a:tc>
                  <a:txBody>
                    <a:bodyPr/>
                    <a:lstStyle/>
                    <a:p>
                      <a:pPr>
                        <a:lnSpc>
                          <a:spcPct val="107000"/>
                        </a:lnSpc>
                        <a:spcAft>
                          <a:spcPts val="0"/>
                        </a:spcAft>
                      </a:pPr>
                      <a:r>
                        <a:rPr lang="en-GB" sz="1800" b="1" dirty="0">
                          <a:effectLst/>
                        </a:rPr>
                        <a:t>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tc>
                <a:extLst>
                  <a:ext uri="{0D108BD9-81ED-4DB2-BD59-A6C34878D82A}">
                    <a16:rowId xmlns:a16="http://schemas.microsoft.com/office/drawing/2014/main" val="3416032437"/>
                  </a:ext>
                </a:extLst>
              </a:tr>
              <a:tr h="333727">
                <a:tc vMerge="1">
                  <a:txBody>
                    <a:bodyPr/>
                    <a:lstStyle/>
                    <a:p>
                      <a:endParaRPr lang="en-GB"/>
                    </a:p>
                  </a:txBody>
                  <a:tcPr/>
                </a:tc>
                <a:tc>
                  <a:txBody>
                    <a:bodyPr/>
                    <a:lstStyle/>
                    <a:p>
                      <a:pPr>
                        <a:lnSpc>
                          <a:spcPct val="107000"/>
                        </a:lnSpc>
                        <a:spcAft>
                          <a:spcPts val="0"/>
                        </a:spcAft>
                      </a:pPr>
                      <a:r>
                        <a:rPr lang="fr-FR" sz="1800" b="1" dirty="0" err="1">
                          <a:effectLst/>
                        </a:rPr>
                        <a:t>Direkt</a:t>
                      </a:r>
                      <a:r>
                        <a:rPr lang="fr-FR" sz="1800" b="1" dirty="0">
                          <a:effectLst/>
                        </a:rPr>
                        <a:t> </a:t>
                      </a:r>
                      <a:r>
                        <a:rPr lang="fr-FR" sz="1800" b="1" dirty="0" err="1">
                          <a:effectLst/>
                        </a:rPr>
                        <a:t>deltagande</a:t>
                      </a:r>
                      <a:r>
                        <a:rPr lang="fr-FR" sz="1800" b="1" dirty="0">
                          <a:effectLst/>
                        </a:rPr>
                        <a:t> i </a:t>
                      </a:r>
                      <a:r>
                        <a:rPr lang="fr-FR" sz="1800" b="1" dirty="0" err="1">
                          <a:effectLst/>
                        </a:rPr>
                        <a:t>beslutsprocesser</a:t>
                      </a:r>
                      <a:r>
                        <a:rPr lang="fr-FR" sz="1800" b="1" dirty="0">
                          <a:effectLst/>
                        </a:rPr>
                        <a:t> (</a:t>
                      </a:r>
                      <a:r>
                        <a:rPr lang="fr-FR" sz="1800" b="1" dirty="0" err="1">
                          <a:effectLst/>
                        </a:rPr>
                        <a:t>organisatoriska</a:t>
                      </a:r>
                      <a:r>
                        <a:rPr lang="fr-FR" sz="1800" b="1" dirty="0">
                          <a:effectLst/>
                        </a:rPr>
                        <a:t> </a:t>
                      </a:r>
                      <a:r>
                        <a:rPr lang="fr-FR" sz="1800" b="1" dirty="0" err="1">
                          <a:effectLst/>
                        </a:rPr>
                        <a:t>beslut</a:t>
                      </a:r>
                      <a:r>
                        <a:rPr lang="fr-FR" sz="1800" b="1" dirty="0">
                          <a:effectLst/>
                        </a:rPr>
                        <a:t>)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tc>
                <a:extLst>
                  <a:ext uri="{0D108BD9-81ED-4DB2-BD59-A6C34878D82A}">
                    <a16:rowId xmlns:a16="http://schemas.microsoft.com/office/drawing/2014/main" val="367444728"/>
                  </a:ext>
                </a:extLst>
              </a:tr>
              <a:tr h="333727">
                <a:tc vMerge="1">
                  <a:txBody>
                    <a:bodyPr/>
                    <a:lstStyle/>
                    <a:p>
                      <a:endParaRPr lang="en-GB"/>
                    </a:p>
                  </a:txBody>
                  <a:tcPr/>
                </a:tc>
                <a:tc>
                  <a:txBody>
                    <a:bodyPr/>
                    <a:lstStyle/>
                    <a:p>
                      <a:pPr>
                        <a:lnSpc>
                          <a:spcPct val="107000"/>
                        </a:lnSpc>
                        <a:spcAft>
                          <a:spcPts val="0"/>
                        </a:spcAft>
                      </a:pPr>
                      <a:r>
                        <a:rPr lang="en-GB" sz="1800" b="1" dirty="0" err="1">
                          <a:effectLst/>
                        </a:rPr>
                        <a:t>Rådgivande</a:t>
                      </a:r>
                      <a:r>
                        <a:rPr lang="en-GB" sz="1800" b="1" dirty="0">
                          <a:effectLst/>
                        </a:rPr>
                        <a:t> </a:t>
                      </a:r>
                      <a:r>
                        <a:rPr lang="en-GB" sz="1800" b="1" dirty="0" err="1">
                          <a:effectLst/>
                        </a:rPr>
                        <a:t>kommittéer</a:t>
                      </a:r>
                      <a:r>
                        <a:rPr lang="en-GB" sz="1800" b="1" dirty="0">
                          <a:effectLst/>
                        </a:rPr>
                        <a:t>/</a:t>
                      </a:r>
                      <a:r>
                        <a:rPr lang="en-GB" sz="1800" b="1" dirty="0" err="1">
                          <a:effectLst/>
                        </a:rPr>
                        <a:t>nämnder</a:t>
                      </a:r>
                      <a:r>
                        <a:rPr lang="en-GB" sz="1800" b="1" dirty="0">
                          <a:effectLst/>
                        </a:rPr>
                        <a:t>/</a:t>
                      </a:r>
                      <a:r>
                        <a:rPr lang="en-GB" sz="1800" b="1" dirty="0" err="1">
                          <a:effectLst/>
                        </a:rPr>
                        <a:t>grupper</a:t>
                      </a:r>
                      <a:r>
                        <a:rPr lang="en-GB" sz="1800" b="1" dirty="0">
                          <a:effectLst/>
                        </a:rPr>
                        <a:t> vid </a:t>
                      </a:r>
                      <a:r>
                        <a:rPr lang="en-GB" sz="1800" b="1" dirty="0" err="1">
                          <a:effectLst/>
                        </a:rPr>
                        <a:t>beslutsfattande</a:t>
                      </a:r>
                      <a:r>
                        <a:rPr lang="en-GB" sz="1800" b="1" dirty="0">
                          <a:effectLst/>
                        </a:rPr>
                        <a:t>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tc>
                <a:extLst>
                  <a:ext uri="{0D108BD9-81ED-4DB2-BD59-A6C34878D82A}">
                    <a16:rowId xmlns:a16="http://schemas.microsoft.com/office/drawing/2014/main" val="2100474554"/>
                  </a:ext>
                </a:extLst>
              </a:tr>
              <a:tr h="333727">
                <a:tc vMerge="1">
                  <a:txBody>
                    <a:bodyPr/>
                    <a:lstStyle/>
                    <a:p>
                      <a:endParaRPr lang="en-GB"/>
                    </a:p>
                  </a:txBody>
                  <a:tcPr/>
                </a:tc>
                <a:tc>
                  <a:txBody>
                    <a:bodyPr/>
                    <a:lstStyle/>
                    <a:p>
                      <a:pPr>
                        <a:lnSpc>
                          <a:spcPct val="107000"/>
                        </a:lnSpc>
                        <a:spcAft>
                          <a:spcPts val="0"/>
                        </a:spcAft>
                      </a:pPr>
                      <a:r>
                        <a:rPr lang="en-GB" sz="1800" b="1" dirty="0" err="1">
                          <a:effectLst/>
                        </a:rPr>
                        <a:t>Förekomst</a:t>
                      </a:r>
                      <a:r>
                        <a:rPr lang="en-GB" sz="1800" b="1" dirty="0">
                          <a:effectLst/>
                        </a:rPr>
                        <a:t> </a:t>
                      </a:r>
                      <a:r>
                        <a:rPr lang="en-GB" sz="1800" b="1" dirty="0" err="1">
                          <a:effectLst/>
                        </a:rPr>
                        <a:t>av</a:t>
                      </a:r>
                      <a:r>
                        <a:rPr lang="en-GB" sz="1800" b="1" dirty="0">
                          <a:effectLst/>
                        </a:rPr>
                        <a:t> </a:t>
                      </a:r>
                      <a:r>
                        <a:rPr lang="en-GB" sz="1800" b="1" dirty="0" err="1">
                          <a:effectLst/>
                        </a:rPr>
                        <a:t>fackliga</a:t>
                      </a:r>
                      <a:r>
                        <a:rPr lang="en-GB" sz="1800" b="1" dirty="0">
                          <a:effectLst/>
                        </a:rPr>
                        <a:t> </a:t>
                      </a:r>
                      <a:r>
                        <a:rPr lang="en-GB" sz="1800" b="1" dirty="0" err="1">
                          <a:effectLst/>
                        </a:rPr>
                        <a:t>organisationer</a:t>
                      </a:r>
                      <a:r>
                        <a:rPr lang="en-GB" sz="1800" b="1" dirty="0">
                          <a:effectLst/>
                        </a:rPr>
                        <a:t>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tc>
                <a:extLst>
                  <a:ext uri="{0D108BD9-81ED-4DB2-BD59-A6C34878D82A}">
                    <a16:rowId xmlns:a16="http://schemas.microsoft.com/office/drawing/2014/main" val="486090975"/>
                  </a:ext>
                </a:extLst>
              </a:tr>
              <a:tr h="1073350">
                <a:tc vMerge="1">
                  <a:txBody>
                    <a:bodyPr/>
                    <a:lstStyle/>
                    <a:p>
                      <a:endParaRPr lang="en-GB"/>
                    </a:p>
                  </a:txBody>
                  <a:tcPr/>
                </a:tc>
                <a:tc>
                  <a:txBody>
                    <a:bodyPr/>
                    <a:lstStyle/>
                    <a:p>
                      <a:pPr>
                        <a:lnSpc>
                          <a:spcPct val="107000"/>
                        </a:lnSpc>
                        <a:spcAft>
                          <a:spcPts val="0"/>
                        </a:spcAft>
                      </a:pPr>
                      <a:r>
                        <a:rPr lang="en-GB" sz="1800" b="1" dirty="0" err="1">
                          <a:effectLst/>
                        </a:rPr>
                        <a:t>Fackligt</a:t>
                      </a:r>
                      <a:r>
                        <a:rPr lang="en-GB" sz="1800" b="1" dirty="0">
                          <a:effectLst/>
                        </a:rPr>
                        <a:t> </a:t>
                      </a:r>
                      <a:r>
                        <a:rPr lang="en-GB" sz="1800" b="1" dirty="0" err="1">
                          <a:effectLst/>
                        </a:rPr>
                        <a:t>deltagande</a:t>
                      </a:r>
                      <a:r>
                        <a:rPr lang="en-GB" sz="1800" b="1" dirty="0">
                          <a:effectLst/>
                        </a:rPr>
                        <a:t> </a:t>
                      </a:r>
                      <a:r>
                        <a:rPr lang="en-GB" sz="1800" b="1" dirty="0" err="1">
                          <a:effectLst/>
                        </a:rPr>
                        <a:t>i</a:t>
                      </a:r>
                      <a:r>
                        <a:rPr lang="en-GB" sz="1800" b="1" dirty="0">
                          <a:effectLst/>
                        </a:rPr>
                        <a:t> </a:t>
                      </a:r>
                      <a:r>
                        <a:rPr lang="en-GB" sz="1800" b="1" dirty="0" err="1">
                          <a:effectLst/>
                        </a:rPr>
                        <a:t>beslutsprocesser</a:t>
                      </a:r>
                      <a:r>
                        <a:rPr lang="en-GB" sz="1800" b="1" dirty="0">
                          <a:effectLst/>
                        </a:rPr>
                        <a:t>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29658" marR="29658" marT="0" marB="0"/>
                </a:tc>
                <a:extLst>
                  <a:ext uri="{0D108BD9-81ED-4DB2-BD59-A6C34878D82A}">
                    <a16:rowId xmlns:a16="http://schemas.microsoft.com/office/drawing/2014/main" val="522446948"/>
                  </a:ext>
                </a:extLst>
              </a:tr>
            </a:tbl>
          </a:graphicData>
        </a:graphic>
      </p:graphicFrame>
    </p:spTree>
    <p:extLst>
      <p:ext uri="{BB962C8B-B14F-4D97-AF65-F5344CB8AC3E}">
        <p14:creationId xmlns:p14="http://schemas.microsoft.com/office/powerpoint/2010/main" val="3013778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28650" y="476672"/>
            <a:ext cx="8191822" cy="903000"/>
          </a:xfrm>
        </p:spPr>
        <p:txBody>
          <a:bodyPr/>
          <a:lstStyle/>
          <a:p>
            <a:r>
              <a:rPr lang="sv-SE" sz="3600" dirty="0">
                <a:solidFill>
                  <a:schemeClr val="accent1"/>
                </a:solidFill>
              </a:rPr>
              <a:t>”Sysselsättning” (Employment) </a:t>
            </a:r>
            <a:endParaRPr lang="en-GB" sz="3600" dirty="0">
              <a:solidFill>
                <a:schemeClr val="accent1"/>
              </a:solidFill>
            </a:endParaRPr>
          </a:p>
        </p:txBody>
      </p:sp>
      <p:sp>
        <p:nvSpPr>
          <p:cNvPr id="3" name="Platshållare för innehåll 2"/>
          <p:cNvSpPr>
            <a:spLocks noGrp="1"/>
          </p:cNvSpPr>
          <p:nvPr>
            <p:ph idx="1"/>
          </p:nvPr>
        </p:nvSpPr>
        <p:spPr/>
        <p:txBody>
          <a:bodyPr/>
          <a:lstStyle/>
          <a:p>
            <a:pPr marL="514350" indent="-514350">
              <a:buFont typeface="+mj-lt"/>
              <a:buAutoNum type="arabicPeriod"/>
            </a:pPr>
            <a:r>
              <a:rPr lang="sv-SE" sz="2800" dirty="0"/>
              <a:t>Antal arbetstillfällen</a:t>
            </a:r>
          </a:p>
          <a:p>
            <a:pPr marL="514350" indent="-514350">
              <a:buFont typeface="+mj-lt"/>
              <a:buAutoNum type="arabicPeriod"/>
            </a:pPr>
            <a:r>
              <a:rPr lang="sv-SE" sz="2800" dirty="0"/>
              <a:t>”Bra” eller ”dåliga” arbetstillfällen [arbetskvalitet]</a:t>
            </a:r>
          </a:p>
          <a:p>
            <a:pPr marL="514350" indent="-514350">
              <a:buFont typeface="+mj-lt"/>
              <a:buAutoNum type="arabicPeriod"/>
            </a:pPr>
            <a:r>
              <a:rPr lang="sv-SE" sz="2800" dirty="0"/>
              <a:t>Vilken typ av arbetstillfällen</a:t>
            </a:r>
          </a:p>
          <a:p>
            <a:pPr marL="514350" indent="-514350">
              <a:buFont typeface="+mj-lt"/>
              <a:buAutoNum type="arabicPeriod"/>
            </a:pPr>
            <a:r>
              <a:rPr lang="sv-SE" sz="2800" dirty="0"/>
              <a:t>För vem? </a:t>
            </a:r>
          </a:p>
          <a:p>
            <a:pPr marL="857250" lvl="1" indent="-514350">
              <a:buFont typeface="+mj-lt"/>
              <a:buAutoNum type="arabicPeriod"/>
            </a:pPr>
            <a:r>
              <a:rPr lang="sv-SE" sz="2500" dirty="0"/>
              <a:t>Sociala grupper [kön, ålder, funktion, familj, migration, mm.</a:t>
            </a:r>
          </a:p>
          <a:p>
            <a:pPr marL="857250" lvl="1" indent="-514350">
              <a:buFont typeface="+mj-lt"/>
              <a:buAutoNum type="arabicPeriod"/>
            </a:pPr>
            <a:r>
              <a:rPr lang="sv-SE" sz="2500" dirty="0"/>
              <a:t>Etablerade på arbetsmarknaden</a:t>
            </a:r>
          </a:p>
          <a:p>
            <a:pPr marL="857250" lvl="1" indent="-514350">
              <a:buFont typeface="+mj-lt"/>
              <a:buAutoNum type="arabicPeriod"/>
            </a:pPr>
            <a:r>
              <a:rPr lang="sv-SE" sz="2500" dirty="0"/>
              <a:t>Nyutexaminerade (”färska meriter”)</a:t>
            </a:r>
          </a:p>
          <a:p>
            <a:pPr marL="857250" lvl="1" indent="-514350">
              <a:buFont typeface="+mj-lt"/>
              <a:buAutoNum type="arabicPeriod"/>
            </a:pPr>
            <a:endParaRPr lang="sv-SE" sz="2500" dirty="0"/>
          </a:p>
          <a:p>
            <a:pPr marL="0" indent="0">
              <a:buNone/>
            </a:pPr>
            <a:endParaRPr lang="en-GB" dirty="0"/>
          </a:p>
        </p:txBody>
      </p:sp>
      <p:sp>
        <p:nvSpPr>
          <p:cNvPr id="4" name="Platshållare för bildnummer 3"/>
          <p:cNvSpPr>
            <a:spLocks noGrp="1"/>
          </p:cNvSpPr>
          <p:nvPr>
            <p:ph type="sldNum" sz="quarter" idx="12"/>
          </p:nvPr>
        </p:nvSpPr>
        <p:spPr/>
        <p:txBody>
          <a:bodyPr/>
          <a:lstStyle/>
          <a:p>
            <a:fld id="{657F4109-707F-41EB-948E-7FDB5C97D09B}" type="slidenum">
              <a:rPr lang="en-US" smtClean="0"/>
              <a:t>12</a:t>
            </a:fld>
            <a:endParaRPr lang="en-US"/>
          </a:p>
        </p:txBody>
      </p:sp>
    </p:spTree>
    <p:extLst>
      <p:ext uri="{BB962C8B-B14F-4D97-AF65-F5344CB8AC3E}">
        <p14:creationId xmlns:p14="http://schemas.microsoft.com/office/powerpoint/2010/main" val="3082294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760"/>
            <a:ext cx="7886700" cy="975008"/>
          </a:xfrm>
        </p:spPr>
        <p:txBody>
          <a:bodyPr>
            <a:noAutofit/>
          </a:bodyPr>
          <a:lstStyle/>
          <a:p>
            <a:r>
              <a:rPr lang="sv-SE" sz="3600" dirty="0" err="1">
                <a:solidFill>
                  <a:schemeClr val="accent1"/>
                </a:solidFill>
              </a:rPr>
              <a:t>QuInnE</a:t>
            </a:r>
            <a:r>
              <a:rPr lang="sv-SE" sz="3600" dirty="0">
                <a:solidFill>
                  <a:schemeClr val="accent1"/>
                </a:solidFill>
              </a:rPr>
              <a:t> undersökte ömsesidiga relationer</a:t>
            </a:r>
          </a:p>
        </p:txBody>
      </p:sp>
      <p:sp>
        <p:nvSpPr>
          <p:cNvPr id="3" name="Content Placeholder 2"/>
          <p:cNvSpPr>
            <a:spLocks noGrp="1"/>
          </p:cNvSpPr>
          <p:nvPr>
            <p:ph sz="half" idx="1"/>
          </p:nvPr>
        </p:nvSpPr>
        <p:spPr>
          <a:xfrm>
            <a:off x="467544" y="1196752"/>
            <a:ext cx="4055978" cy="5295488"/>
          </a:xfrm>
        </p:spPr>
        <p:txBody>
          <a:bodyPr>
            <a:normAutofit fontScale="92500" lnSpcReduction="10000"/>
          </a:bodyPr>
          <a:lstStyle/>
          <a:p>
            <a:pPr marL="0" indent="0">
              <a:buNone/>
            </a:pPr>
            <a:r>
              <a:rPr lang="sv-SE" dirty="0"/>
              <a:t>Integrativ </a:t>
            </a:r>
            <a:r>
              <a:rPr lang="sv-SE" dirty="0">
                <a:solidFill>
                  <a:srgbClr val="E3381B"/>
                </a:solidFill>
              </a:rPr>
              <a:t>teoretiskt ramverk</a:t>
            </a:r>
            <a:endParaRPr lang="sv-SE" sz="2000" dirty="0"/>
          </a:p>
          <a:p>
            <a:pPr marL="0" indent="0">
              <a:spcBef>
                <a:spcPts val="1800"/>
              </a:spcBef>
              <a:buNone/>
            </a:pPr>
            <a:r>
              <a:rPr lang="sv-SE" dirty="0"/>
              <a:t>Innovation </a:t>
            </a:r>
            <a:r>
              <a:rPr lang="sv-SE" dirty="0">
                <a:solidFill>
                  <a:srgbClr val="E3381B"/>
                </a:solidFill>
              </a:rPr>
              <a:t>Policy</a:t>
            </a:r>
            <a:r>
              <a:rPr lang="sv-SE" dirty="0"/>
              <a:t> </a:t>
            </a:r>
            <a:r>
              <a:rPr lang="sv-SE" dirty="0" err="1"/>
              <a:t>review</a:t>
            </a:r>
            <a:r>
              <a:rPr lang="sv-SE" dirty="0"/>
              <a:t> &amp; rekommendationer</a:t>
            </a:r>
          </a:p>
          <a:p>
            <a:pPr lvl="1"/>
            <a:r>
              <a:rPr lang="sv-SE" sz="1800" dirty="0"/>
              <a:t>EU-nivå</a:t>
            </a:r>
          </a:p>
          <a:p>
            <a:pPr lvl="1"/>
            <a:r>
              <a:rPr lang="sv-SE" sz="1800" dirty="0"/>
              <a:t>Nationell nivå</a:t>
            </a:r>
          </a:p>
          <a:p>
            <a:pPr lvl="1"/>
            <a:r>
              <a:rPr lang="sv-SE" dirty="0"/>
              <a:t>Företagsstrategi</a:t>
            </a:r>
            <a:endParaRPr lang="sv-SE" sz="2000" dirty="0"/>
          </a:p>
          <a:p>
            <a:pPr marL="0" indent="0">
              <a:spcBef>
                <a:spcPts val="1800"/>
              </a:spcBef>
              <a:buNone/>
            </a:pPr>
            <a:r>
              <a:rPr lang="sv-SE" dirty="0">
                <a:solidFill>
                  <a:srgbClr val="E3381B"/>
                </a:solidFill>
              </a:rPr>
              <a:t>Kvantitativ analys på olika nivåer</a:t>
            </a:r>
            <a:endParaRPr lang="sv-SE" dirty="0"/>
          </a:p>
          <a:p>
            <a:pPr lvl="1"/>
            <a:r>
              <a:rPr lang="sv-SE" dirty="0"/>
              <a:t>Länder</a:t>
            </a:r>
            <a:endParaRPr lang="sv-SE" sz="1800" dirty="0"/>
          </a:p>
          <a:p>
            <a:pPr lvl="1"/>
            <a:r>
              <a:rPr lang="sv-SE" sz="1800" dirty="0"/>
              <a:t>Industrier</a:t>
            </a:r>
          </a:p>
          <a:p>
            <a:pPr lvl="1"/>
            <a:r>
              <a:rPr lang="sv-SE" sz="1800" dirty="0"/>
              <a:t>Företag </a:t>
            </a:r>
          </a:p>
          <a:p>
            <a:pPr lvl="1"/>
            <a:r>
              <a:rPr lang="sv-SE" sz="1800" dirty="0"/>
              <a:t>Individuella</a:t>
            </a:r>
            <a:endParaRPr lang="sv-SE" dirty="0"/>
          </a:p>
          <a:p>
            <a:pPr marL="342900" lvl="1" indent="0">
              <a:buNone/>
            </a:pPr>
            <a:endParaRPr lang="sv-SE" dirty="0">
              <a:solidFill>
                <a:srgbClr val="E3381B"/>
              </a:solidFill>
            </a:endParaRPr>
          </a:p>
          <a:p>
            <a:pPr marL="0" lvl="1" indent="0">
              <a:buNone/>
            </a:pPr>
            <a:r>
              <a:rPr lang="sv-SE" dirty="0">
                <a:solidFill>
                  <a:srgbClr val="E3381B"/>
                </a:solidFill>
              </a:rPr>
              <a:t>Kvalitativ analys</a:t>
            </a:r>
            <a:r>
              <a:rPr lang="sv-SE" dirty="0"/>
              <a:t> </a:t>
            </a:r>
          </a:p>
          <a:p>
            <a:pPr lvl="1"/>
            <a:r>
              <a:rPr lang="sv-SE" sz="1800" dirty="0"/>
              <a:t>Nationella industriprofiler</a:t>
            </a:r>
          </a:p>
          <a:p>
            <a:pPr lvl="1"/>
            <a:r>
              <a:rPr lang="sv-SE" sz="1800" dirty="0"/>
              <a:t>Fallstudier av företag/organisationer</a:t>
            </a:r>
          </a:p>
          <a:p>
            <a:pPr lvl="1"/>
            <a:r>
              <a:rPr lang="sv-SE" dirty="0"/>
              <a:t>Analysera ömsesidiga relationerna mellan innovation, arbetskvalité och sysselsättning</a:t>
            </a:r>
            <a:endParaRPr lang="sv-SE" sz="18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3522" y="1916832"/>
            <a:ext cx="4261336" cy="34870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Platshållare för bildnummer 4">
            <a:extLst>
              <a:ext uri="{FF2B5EF4-FFF2-40B4-BE49-F238E27FC236}">
                <a16:creationId xmlns:a16="http://schemas.microsoft.com/office/drawing/2014/main" id="{B1345E04-D69F-4DE6-994C-19E580EEC960}"/>
              </a:ext>
            </a:extLst>
          </p:cNvPr>
          <p:cNvSpPr>
            <a:spLocks noGrp="1"/>
          </p:cNvSpPr>
          <p:nvPr>
            <p:ph type="sldNum" sz="quarter" idx="12"/>
          </p:nvPr>
        </p:nvSpPr>
        <p:spPr/>
        <p:txBody>
          <a:bodyPr/>
          <a:lstStyle/>
          <a:p>
            <a:fld id="{657F4109-707F-41EB-948E-7FDB5C97D09B}" type="slidenum">
              <a:rPr lang="en-US" smtClean="0"/>
              <a:t>13</a:t>
            </a:fld>
            <a:endParaRPr lang="en-US"/>
          </a:p>
        </p:txBody>
      </p:sp>
    </p:spTree>
    <p:extLst>
      <p:ext uri="{BB962C8B-B14F-4D97-AF65-F5344CB8AC3E}">
        <p14:creationId xmlns:p14="http://schemas.microsoft.com/office/powerpoint/2010/main" val="1796995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F4BD01D-A3F3-41CD-90C8-BFEB5A0CA456}"/>
              </a:ext>
            </a:extLst>
          </p:cNvPr>
          <p:cNvSpPr>
            <a:spLocks noGrp="1"/>
          </p:cNvSpPr>
          <p:nvPr>
            <p:ph type="title"/>
          </p:nvPr>
        </p:nvSpPr>
        <p:spPr>
          <a:xfrm>
            <a:off x="628650" y="260648"/>
            <a:ext cx="7975798" cy="884178"/>
          </a:xfrm>
        </p:spPr>
        <p:txBody>
          <a:bodyPr/>
          <a:lstStyle/>
          <a:p>
            <a:r>
              <a:rPr lang="sv-SE" sz="3600" dirty="0">
                <a:solidFill>
                  <a:schemeClr val="accent1"/>
                </a:solidFill>
              </a:rPr>
              <a:t>Arbetsrapporter </a:t>
            </a:r>
            <a:r>
              <a:rPr lang="sv-SE" sz="3200" dirty="0">
                <a:solidFill>
                  <a:schemeClr val="accent1"/>
                </a:solidFill>
              </a:rPr>
              <a:t>(finns på </a:t>
            </a:r>
            <a:r>
              <a:rPr lang="sv-SE" sz="3200" dirty="0">
                <a:solidFill>
                  <a:schemeClr val="accent1"/>
                </a:solidFill>
                <a:hlinkClick r:id="rId2"/>
              </a:rPr>
              <a:t>www.quinne.eu</a:t>
            </a:r>
            <a:r>
              <a:rPr lang="sv-SE" sz="3200" dirty="0">
                <a:solidFill>
                  <a:schemeClr val="accent1"/>
                </a:solidFill>
              </a:rPr>
              <a:t>, </a:t>
            </a:r>
            <a:br>
              <a:rPr lang="sv-SE" sz="3200" dirty="0">
                <a:solidFill>
                  <a:schemeClr val="accent1"/>
                </a:solidFill>
              </a:rPr>
            </a:br>
            <a:r>
              <a:rPr lang="en-US" sz="3200" dirty="0">
                <a:solidFill>
                  <a:schemeClr val="accent1"/>
                </a:solidFill>
              </a:rPr>
              <a:t>QuInnE Policy Recommendations </a:t>
            </a:r>
            <a:r>
              <a:rPr lang="en-US" sz="3200" dirty="0" err="1">
                <a:solidFill>
                  <a:schemeClr val="accent1"/>
                </a:solidFill>
              </a:rPr>
              <a:t>tillkommer</a:t>
            </a:r>
            <a:r>
              <a:rPr lang="sv-SE" sz="3200" dirty="0">
                <a:solidFill>
                  <a:schemeClr val="accent1"/>
                </a:solidFill>
              </a:rPr>
              <a:t>)</a:t>
            </a:r>
          </a:p>
        </p:txBody>
      </p:sp>
      <p:sp>
        <p:nvSpPr>
          <p:cNvPr id="3" name="Platshållare för innehåll 2">
            <a:extLst>
              <a:ext uri="{FF2B5EF4-FFF2-40B4-BE49-F238E27FC236}">
                <a16:creationId xmlns:a16="http://schemas.microsoft.com/office/drawing/2014/main" id="{F0962C63-022B-472A-9E8E-DAAA33C0F247}"/>
              </a:ext>
            </a:extLst>
          </p:cNvPr>
          <p:cNvSpPr>
            <a:spLocks noGrp="1"/>
          </p:cNvSpPr>
          <p:nvPr>
            <p:ph idx="1"/>
          </p:nvPr>
        </p:nvSpPr>
        <p:spPr>
          <a:xfrm>
            <a:off x="628650" y="1288842"/>
            <a:ext cx="8119814" cy="5020478"/>
          </a:xfrm>
        </p:spPr>
        <p:txBody>
          <a:bodyPr>
            <a:normAutofit/>
          </a:bodyPr>
          <a:lstStyle/>
          <a:p>
            <a:r>
              <a:rPr lang="fi-FI" sz="1800" dirty="0" err="1"/>
              <a:t>Makó</a:t>
            </a:r>
            <a:r>
              <a:rPr lang="fi-FI" sz="1800" dirty="0"/>
              <a:t>, C. &amp; </a:t>
            </a:r>
            <a:r>
              <a:rPr lang="fi-FI" sz="1800" dirty="0" err="1"/>
              <a:t>Illéssy</a:t>
            </a:r>
            <a:r>
              <a:rPr lang="fi-FI" sz="1800" dirty="0"/>
              <a:t>, M. (2015) </a:t>
            </a:r>
            <a:r>
              <a:rPr lang="en-US" sz="1800" i="1" dirty="0"/>
              <a:t>Innovation policy review: National and European Experiences</a:t>
            </a:r>
          </a:p>
          <a:p>
            <a:r>
              <a:rPr lang="sv-SE" sz="1800" dirty="0" err="1"/>
              <a:t>Makó</a:t>
            </a:r>
            <a:r>
              <a:rPr lang="sv-SE" sz="1800" dirty="0"/>
              <a:t>, C., </a:t>
            </a:r>
            <a:r>
              <a:rPr lang="sv-SE" sz="1800" dirty="0" err="1"/>
              <a:t>Illéssy</a:t>
            </a:r>
            <a:r>
              <a:rPr lang="sv-SE" sz="1800" dirty="0"/>
              <a:t>, M. &amp; Warhurst, C. (2016) </a:t>
            </a:r>
            <a:r>
              <a:rPr lang="en-US" sz="1800" i="1" dirty="0"/>
              <a:t>The Evolution of EU Innovation Policy Relevant to Job Quality and Employment</a:t>
            </a:r>
          </a:p>
          <a:p>
            <a:r>
              <a:rPr lang="fr-FR" sz="1800" dirty="0"/>
              <a:t>Erhel, C. &amp; Guergoat-Larivière, M. (2016) I</a:t>
            </a:r>
            <a:r>
              <a:rPr lang="en-US" sz="1800" i="1" dirty="0" err="1"/>
              <a:t>nnovation</a:t>
            </a:r>
            <a:r>
              <a:rPr lang="en-US" sz="1800" i="1" dirty="0"/>
              <a:t> and Job Quality Regimes:</a:t>
            </a:r>
            <a:br>
              <a:rPr lang="en-US" sz="1800" i="1" dirty="0"/>
            </a:br>
            <a:r>
              <a:rPr lang="en-US" sz="1800" i="1" dirty="0"/>
              <a:t>A Joint Typology for the EU</a:t>
            </a:r>
          </a:p>
          <a:p>
            <a:r>
              <a:rPr lang="sv-SE" sz="1800" dirty="0" err="1"/>
              <a:t>Muñoz</a:t>
            </a:r>
            <a:r>
              <a:rPr lang="sv-SE" sz="1800" dirty="0"/>
              <a:t>-de-</a:t>
            </a:r>
            <a:r>
              <a:rPr lang="sv-SE" sz="1800" dirty="0" err="1"/>
              <a:t>Bustillo</a:t>
            </a:r>
            <a:r>
              <a:rPr lang="sv-SE" sz="1800" dirty="0"/>
              <a:t>, R., Grande, R. &amp; Fernández-</a:t>
            </a:r>
            <a:r>
              <a:rPr lang="sv-SE" sz="1800" dirty="0" err="1"/>
              <a:t>Macías</a:t>
            </a:r>
            <a:r>
              <a:rPr lang="sv-SE" sz="1800" dirty="0"/>
              <a:t>, E. (2016) </a:t>
            </a:r>
            <a:r>
              <a:rPr lang="en-US" sz="1800" i="1" dirty="0"/>
              <a:t>Innovation and Job Quality. An Initial Exploration</a:t>
            </a:r>
          </a:p>
          <a:p>
            <a:r>
              <a:rPr lang="sv-SE" sz="1800" dirty="0" err="1"/>
              <a:t>Muñoz</a:t>
            </a:r>
            <a:r>
              <a:rPr lang="sv-SE" sz="1800" dirty="0"/>
              <a:t>-de-</a:t>
            </a:r>
            <a:r>
              <a:rPr lang="sv-SE" sz="1800" dirty="0" err="1"/>
              <a:t>Bustillo</a:t>
            </a:r>
            <a:r>
              <a:rPr lang="sv-SE" sz="1800" dirty="0"/>
              <a:t>, R., Grande, R. &amp; Fernández-</a:t>
            </a:r>
            <a:r>
              <a:rPr lang="sv-SE" sz="1800" dirty="0" err="1"/>
              <a:t>Macías</a:t>
            </a:r>
            <a:r>
              <a:rPr lang="sv-SE" sz="1800" dirty="0"/>
              <a:t>, E. (2017) </a:t>
            </a:r>
            <a:r>
              <a:rPr lang="en-US" sz="1800" i="1" dirty="0"/>
              <a:t>An approximation of job quality and innovation using the 3rd European Company Survey.</a:t>
            </a:r>
          </a:p>
          <a:p>
            <a:r>
              <a:rPr lang="fr-FR" sz="1800" dirty="0"/>
              <a:t>Duhautois, R., et al. (2018) </a:t>
            </a:r>
            <a:r>
              <a:rPr lang="en-US" sz="1800" i="1" dirty="0"/>
              <a:t>The employment and job quality effects of innovation in France, Germany and Spain: evidence from firm-level data</a:t>
            </a:r>
          </a:p>
          <a:p>
            <a:r>
              <a:rPr lang="en-US" sz="1800" i="1" dirty="0" err="1"/>
              <a:t>Gallie</a:t>
            </a:r>
            <a:r>
              <a:rPr lang="en-US" sz="1800" i="1" dirty="0"/>
              <a:t>, D. (2018) </a:t>
            </a:r>
            <a:r>
              <a:rPr lang="en-US" sz="1800" dirty="0"/>
              <a:t>Quality of Work and Innovative Capacity: Implications for Social Equality </a:t>
            </a:r>
          </a:p>
          <a:p>
            <a:r>
              <a:rPr lang="sv-SE" sz="1800" dirty="0" err="1"/>
              <a:t>Jaehrling</a:t>
            </a:r>
            <a:r>
              <a:rPr lang="sv-SE" sz="1800" dirty="0"/>
              <a:t>, K. (ed.) (2018) </a:t>
            </a:r>
            <a:r>
              <a:rPr lang="en-US" sz="1800" i="1" dirty="0"/>
              <a:t>Virtuous circles between innovations, job quality and employment in Europe? Case study evidence from the manufacturing sector, private and public service sector</a:t>
            </a:r>
          </a:p>
          <a:p>
            <a:pPr lvl="1"/>
            <a:endParaRPr lang="sv-SE" dirty="0"/>
          </a:p>
        </p:txBody>
      </p:sp>
      <p:sp>
        <p:nvSpPr>
          <p:cNvPr id="4" name="Platshållare för bildnummer 3">
            <a:extLst>
              <a:ext uri="{FF2B5EF4-FFF2-40B4-BE49-F238E27FC236}">
                <a16:creationId xmlns:a16="http://schemas.microsoft.com/office/drawing/2014/main" id="{3F0984EB-C6F0-4415-8FAC-9F88573387F5}"/>
              </a:ext>
            </a:extLst>
          </p:cNvPr>
          <p:cNvSpPr>
            <a:spLocks noGrp="1"/>
          </p:cNvSpPr>
          <p:nvPr>
            <p:ph type="sldNum" sz="quarter" idx="12"/>
          </p:nvPr>
        </p:nvSpPr>
        <p:spPr/>
        <p:txBody>
          <a:bodyPr/>
          <a:lstStyle/>
          <a:p>
            <a:fld id="{657F4109-707F-41EB-948E-7FDB5C97D09B}" type="slidenum">
              <a:rPr lang="en-US" smtClean="0"/>
              <a:t>14</a:t>
            </a:fld>
            <a:endParaRPr lang="en-US"/>
          </a:p>
        </p:txBody>
      </p:sp>
    </p:spTree>
    <p:extLst>
      <p:ext uri="{BB962C8B-B14F-4D97-AF65-F5344CB8AC3E}">
        <p14:creationId xmlns:p14="http://schemas.microsoft.com/office/powerpoint/2010/main" val="2905432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9D5B58D-70A7-4301-83A0-4918BC5D4A43}"/>
              </a:ext>
            </a:extLst>
          </p:cNvPr>
          <p:cNvSpPr>
            <a:spLocks noGrp="1"/>
          </p:cNvSpPr>
          <p:nvPr>
            <p:ph type="title"/>
          </p:nvPr>
        </p:nvSpPr>
        <p:spPr>
          <a:xfrm>
            <a:off x="628650" y="293752"/>
            <a:ext cx="8047806" cy="1119024"/>
          </a:xfrm>
        </p:spPr>
        <p:txBody>
          <a:bodyPr/>
          <a:lstStyle/>
          <a:p>
            <a:pPr>
              <a:lnSpc>
                <a:spcPct val="80000"/>
              </a:lnSpc>
            </a:pPr>
            <a:r>
              <a:rPr lang="sv-SE" sz="3600" dirty="0">
                <a:solidFill>
                  <a:schemeClr val="accent1"/>
                </a:solidFill>
              </a:rPr>
              <a:t>Arbetsrapporter </a:t>
            </a:r>
            <a:r>
              <a:rPr lang="sv-SE" sz="3200" dirty="0">
                <a:solidFill>
                  <a:schemeClr val="accent1"/>
                </a:solidFill>
              </a:rPr>
              <a:t>(finns på </a:t>
            </a:r>
            <a:r>
              <a:rPr lang="sv-SE" sz="3200" dirty="0">
                <a:solidFill>
                  <a:schemeClr val="accent1"/>
                </a:solidFill>
                <a:hlinkClick r:id="rId2"/>
              </a:rPr>
              <a:t>www.quinne.eu</a:t>
            </a:r>
            <a:r>
              <a:rPr lang="sv-SE" sz="3200" dirty="0">
                <a:solidFill>
                  <a:schemeClr val="accent1"/>
                </a:solidFill>
              </a:rPr>
              <a:t>, </a:t>
            </a:r>
            <a:br>
              <a:rPr lang="sv-SE" sz="3600" dirty="0">
                <a:solidFill>
                  <a:schemeClr val="accent1"/>
                </a:solidFill>
              </a:rPr>
            </a:br>
            <a:r>
              <a:rPr lang="en-US" sz="3200" dirty="0">
                <a:solidFill>
                  <a:schemeClr val="accent1"/>
                </a:solidFill>
              </a:rPr>
              <a:t>QuInnE Policy Recommendations </a:t>
            </a:r>
            <a:r>
              <a:rPr lang="en-US" sz="3200" dirty="0" err="1">
                <a:solidFill>
                  <a:schemeClr val="accent1"/>
                </a:solidFill>
              </a:rPr>
              <a:t>tillkommer</a:t>
            </a:r>
            <a:r>
              <a:rPr lang="sv-SE" sz="3200" dirty="0">
                <a:solidFill>
                  <a:schemeClr val="accent1"/>
                </a:solidFill>
              </a:rPr>
              <a:t>)</a:t>
            </a:r>
            <a:endParaRPr lang="en-GB" sz="3600" dirty="0">
              <a:solidFill>
                <a:schemeClr val="accent1"/>
              </a:solidFill>
            </a:endParaRPr>
          </a:p>
        </p:txBody>
      </p:sp>
      <p:sp>
        <p:nvSpPr>
          <p:cNvPr id="3" name="Platshållare för innehåll 2">
            <a:extLst>
              <a:ext uri="{FF2B5EF4-FFF2-40B4-BE49-F238E27FC236}">
                <a16:creationId xmlns:a16="http://schemas.microsoft.com/office/drawing/2014/main" id="{E1A9FB6F-8BC0-4EC0-932C-3E0FEBF843BB}"/>
              </a:ext>
            </a:extLst>
          </p:cNvPr>
          <p:cNvSpPr>
            <a:spLocks noGrp="1"/>
          </p:cNvSpPr>
          <p:nvPr>
            <p:ph idx="1"/>
          </p:nvPr>
        </p:nvSpPr>
        <p:spPr>
          <a:xfrm>
            <a:off x="628650" y="1412776"/>
            <a:ext cx="7886700" cy="4896544"/>
          </a:xfrm>
        </p:spPr>
        <p:txBody>
          <a:bodyPr>
            <a:normAutofit/>
          </a:bodyPr>
          <a:lstStyle/>
          <a:p>
            <a:r>
              <a:rPr lang="en-GB" sz="1800" dirty="0" err="1"/>
              <a:t>Mofakhami</a:t>
            </a:r>
            <a:r>
              <a:rPr lang="en-GB" sz="1800" dirty="0"/>
              <a:t>, M (2018) </a:t>
            </a:r>
            <a:r>
              <a:rPr lang="en-GB" sz="1800" i="1" dirty="0"/>
              <a:t>Is innovation obsession good news for employees? How technology adoption and work organization practices transform job quality and working conditions</a:t>
            </a:r>
          </a:p>
          <a:p>
            <a:r>
              <a:rPr lang="en-GB" sz="1800" dirty="0" err="1"/>
              <a:t>Huzzard</a:t>
            </a:r>
            <a:r>
              <a:rPr lang="en-GB" sz="1800" dirty="0"/>
              <a:t>, Tony (2018) </a:t>
            </a:r>
            <a:r>
              <a:rPr lang="en-GB" sz="1800" i="1" dirty="0"/>
              <a:t>Stakeholder engagement manual</a:t>
            </a:r>
          </a:p>
          <a:p>
            <a:r>
              <a:rPr lang="en-GB" sz="1800" dirty="0"/>
              <a:t>Warhurst, Chris, Mathieu, Chris, </a:t>
            </a:r>
            <a:r>
              <a:rPr lang="en-GB" sz="1800" dirty="0" err="1"/>
              <a:t>Keune</a:t>
            </a:r>
            <a:r>
              <a:rPr lang="en-GB" sz="1800" dirty="0"/>
              <a:t>, Maarten and </a:t>
            </a:r>
            <a:r>
              <a:rPr lang="en-GB" sz="1800" dirty="0" err="1"/>
              <a:t>Gallie</a:t>
            </a:r>
            <a:r>
              <a:rPr lang="en-GB" sz="1800" dirty="0"/>
              <a:t>, Duncan (2018) </a:t>
            </a:r>
            <a:r>
              <a:rPr lang="en-GB" sz="1800" i="1" dirty="0"/>
              <a:t>Linking innovation and job </a:t>
            </a:r>
            <a:r>
              <a:rPr lang="en-GB" sz="1800" i="1" dirty="0" err="1"/>
              <a:t>quality:challenges</a:t>
            </a:r>
            <a:r>
              <a:rPr lang="en-GB" sz="1800" i="1" dirty="0"/>
              <a:t> and opportunities for policy and research</a:t>
            </a:r>
          </a:p>
          <a:p>
            <a:r>
              <a:rPr lang="en-GB" sz="1800" dirty="0" err="1"/>
              <a:t>Makó</a:t>
            </a:r>
            <a:r>
              <a:rPr lang="en-GB" sz="1800" dirty="0"/>
              <a:t>, Csaba and </a:t>
            </a:r>
            <a:r>
              <a:rPr lang="en-GB" sz="1800" dirty="0" err="1"/>
              <a:t>Illéssy</a:t>
            </a:r>
            <a:r>
              <a:rPr lang="en-GB" sz="1800" dirty="0"/>
              <a:t>, </a:t>
            </a:r>
            <a:r>
              <a:rPr lang="en-GB" sz="1800" dirty="0" err="1"/>
              <a:t>Miklós</a:t>
            </a:r>
            <a:r>
              <a:rPr lang="en-GB" sz="1800" dirty="0"/>
              <a:t> (2018) </a:t>
            </a:r>
            <a:r>
              <a:rPr lang="en-GB" sz="1800" i="1" dirty="0"/>
              <a:t>Innovation as an engine for inclusive growth: significant challenges for policy learning on the eve of digitalisation</a:t>
            </a:r>
          </a:p>
          <a:p>
            <a:r>
              <a:rPr lang="en-GB" sz="1800" dirty="0"/>
              <a:t>Hunt W., Sarkar, S. &amp; Warhurst, C. (2018) </a:t>
            </a:r>
            <a:r>
              <a:rPr lang="en-GB" sz="1800" i="1" dirty="0"/>
              <a:t>Innovation regime and vulnerable workers’ labour market inclusion and job quality</a:t>
            </a:r>
          </a:p>
          <a:p>
            <a:r>
              <a:rPr lang="en-GB" sz="1800" dirty="0"/>
              <a:t>Warhurst C., </a:t>
            </a:r>
            <a:r>
              <a:rPr lang="en-GB" sz="1800" dirty="0" err="1"/>
              <a:t>Erhel</a:t>
            </a:r>
            <a:r>
              <a:rPr lang="en-GB" sz="1800" dirty="0"/>
              <a:t>, C., </a:t>
            </a:r>
            <a:r>
              <a:rPr lang="en-GB" sz="1800" dirty="0" err="1"/>
              <a:t>Gallie</a:t>
            </a:r>
            <a:r>
              <a:rPr lang="en-GB" sz="1800" dirty="0"/>
              <a:t>, D., </a:t>
            </a:r>
            <a:r>
              <a:rPr lang="en-GB" sz="1800" dirty="0" err="1"/>
              <a:t>Guergoat-Larivière</a:t>
            </a:r>
            <a:r>
              <a:rPr lang="en-GB" sz="1800" dirty="0"/>
              <a:t>, M., Muñoz de Bustillo, R., </a:t>
            </a:r>
            <a:r>
              <a:rPr lang="en-GB" sz="1800" dirty="0" err="1"/>
              <a:t>Obersneider</a:t>
            </a:r>
            <a:r>
              <a:rPr lang="en-GB" sz="1800" dirty="0"/>
              <a:t>, M., </a:t>
            </a:r>
            <a:r>
              <a:rPr lang="en-GB" sz="1800" dirty="0" err="1"/>
              <a:t>Postels</a:t>
            </a:r>
            <a:r>
              <a:rPr lang="en-GB" sz="1800" dirty="0"/>
              <a:t>, D., Sarkar, S. and Wright, S. (2018) </a:t>
            </a:r>
            <a:r>
              <a:rPr lang="en-GB" sz="1800" i="1" dirty="0"/>
              <a:t>Data evaluation report: An evaluation of the main EU datasets for analysing innovation, job quality and employment outcomes</a:t>
            </a:r>
            <a:endParaRPr lang="en-GB" sz="1800" dirty="0"/>
          </a:p>
          <a:p>
            <a:pPr marL="0" indent="0">
              <a:buNone/>
            </a:pPr>
            <a:endParaRPr lang="en-GB" dirty="0"/>
          </a:p>
          <a:p>
            <a:endParaRPr lang="en-GB" dirty="0"/>
          </a:p>
        </p:txBody>
      </p:sp>
      <p:sp>
        <p:nvSpPr>
          <p:cNvPr id="4" name="Platshållare för bildnummer 3">
            <a:extLst>
              <a:ext uri="{FF2B5EF4-FFF2-40B4-BE49-F238E27FC236}">
                <a16:creationId xmlns:a16="http://schemas.microsoft.com/office/drawing/2014/main" id="{761E57CE-8C95-4054-BDA8-BAE742691C7A}"/>
              </a:ext>
            </a:extLst>
          </p:cNvPr>
          <p:cNvSpPr>
            <a:spLocks noGrp="1"/>
          </p:cNvSpPr>
          <p:nvPr>
            <p:ph type="sldNum" sz="quarter" idx="12"/>
          </p:nvPr>
        </p:nvSpPr>
        <p:spPr/>
        <p:txBody>
          <a:bodyPr/>
          <a:lstStyle/>
          <a:p>
            <a:fld id="{657F4109-707F-41EB-948E-7FDB5C97D09B}" type="slidenum">
              <a:rPr lang="en-US" smtClean="0"/>
              <a:t>15</a:t>
            </a:fld>
            <a:endParaRPr lang="en-US"/>
          </a:p>
        </p:txBody>
      </p:sp>
    </p:spTree>
    <p:extLst>
      <p:ext uri="{BB962C8B-B14F-4D97-AF65-F5344CB8AC3E}">
        <p14:creationId xmlns:p14="http://schemas.microsoft.com/office/powerpoint/2010/main" val="1972345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816D398-0925-4F99-8DD2-243CFCAC1DD7}"/>
              </a:ext>
            </a:extLst>
          </p:cNvPr>
          <p:cNvSpPr>
            <a:spLocks noGrp="1"/>
          </p:cNvSpPr>
          <p:nvPr>
            <p:ph type="title"/>
          </p:nvPr>
        </p:nvSpPr>
        <p:spPr>
          <a:xfrm>
            <a:off x="628650" y="332656"/>
            <a:ext cx="7886700" cy="903000"/>
          </a:xfrm>
        </p:spPr>
        <p:txBody>
          <a:bodyPr/>
          <a:lstStyle/>
          <a:p>
            <a:r>
              <a:rPr lang="en-GB" sz="3600" dirty="0">
                <a:solidFill>
                  <a:schemeClr val="accent1"/>
                </a:solidFill>
              </a:rPr>
              <a:t>Tools – </a:t>
            </a:r>
            <a:r>
              <a:rPr lang="en-GB" sz="3600" dirty="0" err="1">
                <a:solidFill>
                  <a:schemeClr val="accent1"/>
                </a:solidFill>
              </a:rPr>
              <a:t>obs</a:t>
            </a:r>
            <a:r>
              <a:rPr lang="en-GB" sz="3600" dirty="0">
                <a:solidFill>
                  <a:schemeClr val="accent1"/>
                </a:solidFill>
              </a:rPr>
              <a:t> </a:t>
            </a:r>
            <a:r>
              <a:rPr lang="en-GB" sz="3600" dirty="0" err="1">
                <a:solidFill>
                  <a:schemeClr val="accent1"/>
                </a:solidFill>
              </a:rPr>
              <a:t>att</a:t>
            </a:r>
            <a:r>
              <a:rPr lang="en-GB" sz="3600" dirty="0">
                <a:solidFill>
                  <a:schemeClr val="accent1"/>
                </a:solidFill>
              </a:rPr>
              <a:t> </a:t>
            </a:r>
            <a:r>
              <a:rPr lang="en-GB" sz="3600" dirty="0" err="1">
                <a:solidFill>
                  <a:schemeClr val="accent1"/>
                </a:solidFill>
              </a:rPr>
              <a:t>allt</a:t>
            </a:r>
            <a:r>
              <a:rPr lang="en-GB" sz="3600" dirty="0">
                <a:solidFill>
                  <a:schemeClr val="accent1"/>
                </a:solidFill>
              </a:rPr>
              <a:t> </a:t>
            </a:r>
            <a:r>
              <a:rPr lang="en-GB" sz="3600" dirty="0" err="1">
                <a:solidFill>
                  <a:schemeClr val="accent1"/>
                </a:solidFill>
              </a:rPr>
              <a:t>är</a:t>
            </a:r>
            <a:r>
              <a:rPr lang="en-GB" sz="3600" dirty="0">
                <a:solidFill>
                  <a:schemeClr val="accent1"/>
                </a:solidFill>
              </a:rPr>
              <a:t> </a:t>
            </a:r>
            <a:r>
              <a:rPr lang="en-GB" sz="3600" dirty="0" err="1">
                <a:solidFill>
                  <a:schemeClr val="accent1"/>
                </a:solidFill>
              </a:rPr>
              <a:t>på</a:t>
            </a:r>
            <a:r>
              <a:rPr lang="en-GB" sz="3600" dirty="0">
                <a:solidFill>
                  <a:schemeClr val="accent1"/>
                </a:solidFill>
              </a:rPr>
              <a:t> </a:t>
            </a:r>
            <a:r>
              <a:rPr lang="en-GB" sz="3600" dirty="0" err="1">
                <a:solidFill>
                  <a:schemeClr val="accent1"/>
                </a:solidFill>
              </a:rPr>
              <a:t>engelska</a:t>
            </a:r>
            <a:endParaRPr lang="en-GB" sz="3600" dirty="0">
              <a:solidFill>
                <a:schemeClr val="accent1"/>
              </a:solidFill>
            </a:endParaRPr>
          </a:p>
        </p:txBody>
      </p:sp>
      <p:sp>
        <p:nvSpPr>
          <p:cNvPr id="3" name="Platshållare för innehåll 2">
            <a:extLst>
              <a:ext uri="{FF2B5EF4-FFF2-40B4-BE49-F238E27FC236}">
                <a16:creationId xmlns:a16="http://schemas.microsoft.com/office/drawing/2014/main" id="{B87CB1BB-8C44-4290-8FEF-D98248484D78}"/>
              </a:ext>
            </a:extLst>
          </p:cNvPr>
          <p:cNvSpPr>
            <a:spLocks noGrp="1"/>
          </p:cNvSpPr>
          <p:nvPr>
            <p:ph idx="1"/>
          </p:nvPr>
        </p:nvSpPr>
        <p:spPr>
          <a:xfrm>
            <a:off x="612345" y="1196752"/>
            <a:ext cx="7886700" cy="5160234"/>
          </a:xfrm>
        </p:spPr>
        <p:txBody>
          <a:bodyPr>
            <a:noAutofit/>
          </a:bodyPr>
          <a:lstStyle/>
          <a:p>
            <a:pPr marL="0" indent="0">
              <a:spcBef>
                <a:spcPts val="1200"/>
              </a:spcBef>
              <a:buNone/>
            </a:pPr>
            <a:r>
              <a:rPr lang="sv-SE" sz="2400" dirty="0" err="1">
                <a:solidFill>
                  <a:schemeClr val="accent1"/>
                </a:solidFill>
              </a:rPr>
              <a:t>Quinnekartan</a:t>
            </a:r>
            <a:endParaRPr lang="sv-SE" sz="2400" dirty="0">
              <a:solidFill>
                <a:schemeClr val="accent1"/>
              </a:solidFill>
            </a:endParaRPr>
          </a:p>
          <a:p>
            <a:pPr marL="0" indent="0">
              <a:spcBef>
                <a:spcPts val="1200"/>
              </a:spcBef>
              <a:buNone/>
            </a:pPr>
            <a:r>
              <a:rPr lang="sv-SE" sz="2000" dirty="0"/>
              <a:t>Ett diagnostiskt verktyg för jämförelser mellan 22 EU-länder beträffande arbetskvalitet, innovation och sysselsättning </a:t>
            </a:r>
          </a:p>
          <a:p>
            <a:pPr marL="342900" lvl="1" indent="0" algn="ctr">
              <a:spcBef>
                <a:spcPts val="1200"/>
              </a:spcBef>
              <a:buNone/>
            </a:pPr>
            <a:r>
              <a:rPr lang="sv-SE" sz="2000" dirty="0"/>
              <a:t>Finns på: </a:t>
            </a:r>
            <a:r>
              <a:rPr lang="sv-SE" sz="2000" dirty="0">
                <a:hlinkClick r:id="rId2"/>
              </a:rPr>
              <a:t>www.quinne.eu</a:t>
            </a:r>
            <a:r>
              <a:rPr lang="sv-SE" sz="2000" dirty="0"/>
              <a:t> </a:t>
            </a:r>
          </a:p>
          <a:p>
            <a:pPr marL="0" lvl="1" indent="0">
              <a:spcBef>
                <a:spcPts val="1800"/>
              </a:spcBef>
              <a:buNone/>
            </a:pPr>
            <a:r>
              <a:rPr lang="sv-SE" sz="2400" dirty="0">
                <a:solidFill>
                  <a:schemeClr val="accent1"/>
                </a:solidFill>
              </a:rPr>
              <a:t>Utvecklingsverktyget</a:t>
            </a:r>
          </a:p>
          <a:p>
            <a:pPr marL="0" lvl="1" indent="0">
              <a:spcBef>
                <a:spcPts val="1200"/>
              </a:spcBef>
              <a:buNone/>
            </a:pPr>
            <a:r>
              <a:rPr lang="sv-SE" sz="2000" dirty="0"/>
              <a:t>Ett utbildningsverktyg baserat på sökbara: </a:t>
            </a:r>
          </a:p>
          <a:p>
            <a:pPr lvl="1">
              <a:spcBef>
                <a:spcPts val="1200"/>
              </a:spcBef>
            </a:pPr>
            <a:r>
              <a:rPr lang="en-GB" sz="2000" dirty="0"/>
              <a:t>teaching cases: </a:t>
            </a:r>
            <a:r>
              <a:rPr lang="en-GB" sz="2000" dirty="0" err="1"/>
              <a:t>populariserade</a:t>
            </a:r>
            <a:r>
              <a:rPr lang="en-GB" sz="2000" dirty="0"/>
              <a:t> </a:t>
            </a:r>
            <a:r>
              <a:rPr lang="en-GB" sz="2000" dirty="0" err="1"/>
              <a:t>fallbeskrivningar</a:t>
            </a:r>
            <a:r>
              <a:rPr lang="en-GB" sz="2000" dirty="0"/>
              <a:t> </a:t>
            </a:r>
          </a:p>
          <a:p>
            <a:pPr lvl="1">
              <a:spcBef>
                <a:spcPts val="1200"/>
              </a:spcBef>
            </a:pPr>
            <a:r>
              <a:rPr lang="en-GB" sz="2000" dirty="0"/>
              <a:t>teaching notes: </a:t>
            </a:r>
            <a:r>
              <a:rPr lang="en-GB" sz="2000" dirty="0" err="1"/>
              <a:t>sammanfattningar</a:t>
            </a:r>
            <a:r>
              <a:rPr lang="en-GB" sz="2000" dirty="0"/>
              <a:t>, </a:t>
            </a:r>
            <a:r>
              <a:rPr lang="en-GB" sz="2000" dirty="0" err="1"/>
              <a:t>lärandemål</a:t>
            </a:r>
            <a:r>
              <a:rPr lang="en-GB" sz="2000" dirty="0"/>
              <a:t> och </a:t>
            </a:r>
            <a:r>
              <a:rPr lang="en-GB" sz="2000" dirty="0" err="1"/>
              <a:t>frågor</a:t>
            </a:r>
            <a:r>
              <a:rPr lang="en-GB" sz="2000" dirty="0"/>
              <a:t> </a:t>
            </a:r>
            <a:r>
              <a:rPr lang="en-GB" sz="2000" dirty="0" err="1"/>
              <a:t>för</a:t>
            </a:r>
            <a:r>
              <a:rPr lang="en-GB" sz="2000" dirty="0"/>
              <a:t> </a:t>
            </a:r>
            <a:r>
              <a:rPr lang="en-GB" sz="2000" dirty="0" err="1"/>
              <a:t>att</a:t>
            </a:r>
            <a:r>
              <a:rPr lang="en-GB" sz="2000" dirty="0"/>
              <a:t> (1) </a:t>
            </a:r>
            <a:r>
              <a:rPr lang="en-GB" sz="2000" dirty="0" err="1"/>
              <a:t>få</a:t>
            </a:r>
            <a:r>
              <a:rPr lang="en-GB" sz="2000" dirty="0"/>
              <a:t> </a:t>
            </a:r>
            <a:r>
              <a:rPr lang="en-GB" sz="2000" dirty="0" err="1"/>
              <a:t>igång</a:t>
            </a:r>
            <a:r>
              <a:rPr lang="en-GB" sz="2000" dirty="0"/>
              <a:t> </a:t>
            </a:r>
            <a:r>
              <a:rPr lang="en-GB" sz="2000" dirty="0" err="1"/>
              <a:t>en</a:t>
            </a:r>
            <a:r>
              <a:rPr lang="en-GB" sz="2000" dirty="0"/>
              <a:t> </a:t>
            </a:r>
            <a:r>
              <a:rPr lang="en-GB" sz="2000" dirty="0" err="1"/>
              <a:t>diskussion</a:t>
            </a:r>
            <a:r>
              <a:rPr lang="en-GB" sz="2000" dirty="0"/>
              <a:t>, (2) </a:t>
            </a:r>
            <a:r>
              <a:rPr lang="en-GB" sz="2000" dirty="0" err="1"/>
              <a:t>vidareutveckla</a:t>
            </a:r>
            <a:r>
              <a:rPr lang="en-GB" sz="2000" dirty="0"/>
              <a:t> </a:t>
            </a:r>
            <a:r>
              <a:rPr lang="en-GB" sz="2000" dirty="0" err="1"/>
              <a:t>en</a:t>
            </a:r>
            <a:r>
              <a:rPr lang="en-GB" sz="2000" dirty="0"/>
              <a:t> </a:t>
            </a:r>
            <a:r>
              <a:rPr lang="en-GB" sz="2000" dirty="0" err="1"/>
              <a:t>diskussion</a:t>
            </a:r>
            <a:r>
              <a:rPr lang="en-GB" sz="2000" dirty="0"/>
              <a:t> och (3) </a:t>
            </a:r>
            <a:r>
              <a:rPr lang="en-GB" sz="2000" dirty="0" err="1"/>
              <a:t>avsluta</a:t>
            </a:r>
            <a:r>
              <a:rPr lang="en-GB" sz="2000" dirty="0"/>
              <a:t> </a:t>
            </a:r>
            <a:r>
              <a:rPr lang="en-GB" sz="2000" dirty="0" err="1"/>
              <a:t>en</a:t>
            </a:r>
            <a:r>
              <a:rPr lang="en-GB" sz="2000" dirty="0"/>
              <a:t> </a:t>
            </a:r>
            <a:r>
              <a:rPr lang="en-GB" sz="2000" dirty="0" err="1"/>
              <a:t>diskussion</a:t>
            </a:r>
            <a:r>
              <a:rPr lang="en-GB" sz="2000" dirty="0"/>
              <a:t> om arbetskvalitet, innovation och </a:t>
            </a:r>
            <a:r>
              <a:rPr lang="en-GB" sz="2000" dirty="0" err="1"/>
              <a:t>sysselsättning</a:t>
            </a:r>
            <a:r>
              <a:rPr lang="en-GB" sz="2000" dirty="0"/>
              <a:t> </a:t>
            </a:r>
          </a:p>
          <a:p>
            <a:pPr lvl="1">
              <a:spcBef>
                <a:spcPts val="1200"/>
              </a:spcBef>
            </a:pPr>
            <a:r>
              <a:rPr lang="en-GB" sz="2000" dirty="0" err="1"/>
              <a:t>samtliga</a:t>
            </a:r>
            <a:r>
              <a:rPr lang="en-GB" sz="2000" dirty="0"/>
              <a:t> </a:t>
            </a:r>
            <a:r>
              <a:rPr lang="en-GB" sz="2000" dirty="0" err="1"/>
              <a:t>arbetsrapporter</a:t>
            </a:r>
            <a:r>
              <a:rPr lang="en-GB" sz="2000" dirty="0"/>
              <a:t> mm </a:t>
            </a:r>
            <a:r>
              <a:rPr lang="en-GB" sz="2000" dirty="0" err="1"/>
              <a:t>mm</a:t>
            </a:r>
            <a:r>
              <a:rPr lang="en-GB" sz="2000" dirty="0"/>
              <a:t> </a:t>
            </a:r>
          </a:p>
          <a:p>
            <a:pPr marL="342900" lvl="1" indent="0">
              <a:spcBef>
                <a:spcPts val="1200"/>
              </a:spcBef>
              <a:buNone/>
            </a:pPr>
            <a:r>
              <a:rPr lang="sv-SE" sz="2000" dirty="0"/>
              <a:t>Finns på (fungerar bäst i </a:t>
            </a:r>
            <a:r>
              <a:rPr lang="sv-SE" sz="2000" dirty="0" err="1"/>
              <a:t>Chrome</a:t>
            </a:r>
            <a:r>
              <a:rPr lang="sv-SE" sz="2000" dirty="0"/>
              <a:t> eller </a:t>
            </a:r>
            <a:r>
              <a:rPr lang="sv-SE" sz="2000" dirty="0" err="1"/>
              <a:t>Firefox</a:t>
            </a:r>
            <a:r>
              <a:rPr lang="sv-SE" sz="2000" dirty="0"/>
              <a:t>): </a:t>
            </a:r>
            <a:r>
              <a:rPr lang="en-US" sz="2000" dirty="0">
                <a:solidFill>
                  <a:schemeClr val="accent1"/>
                </a:solidFill>
                <a:hlinkClick r:id="rId3"/>
              </a:rPr>
              <a:t>http://178.62.198.40/</a:t>
            </a:r>
            <a:r>
              <a:rPr lang="en-US" sz="2000" dirty="0">
                <a:solidFill>
                  <a:schemeClr val="accent1"/>
                </a:solidFill>
              </a:rPr>
              <a:t> </a:t>
            </a:r>
          </a:p>
          <a:p>
            <a:endParaRPr lang="en-GB" dirty="0"/>
          </a:p>
        </p:txBody>
      </p:sp>
      <p:sp>
        <p:nvSpPr>
          <p:cNvPr id="4" name="Platshållare för bildnummer 3">
            <a:extLst>
              <a:ext uri="{FF2B5EF4-FFF2-40B4-BE49-F238E27FC236}">
                <a16:creationId xmlns:a16="http://schemas.microsoft.com/office/drawing/2014/main" id="{9998B6EB-678B-49D5-9E97-E8FD7C68E495}"/>
              </a:ext>
            </a:extLst>
          </p:cNvPr>
          <p:cNvSpPr>
            <a:spLocks noGrp="1"/>
          </p:cNvSpPr>
          <p:nvPr>
            <p:ph type="sldNum" sz="quarter" idx="12"/>
          </p:nvPr>
        </p:nvSpPr>
        <p:spPr/>
        <p:txBody>
          <a:bodyPr/>
          <a:lstStyle/>
          <a:p>
            <a:fld id="{657F4109-707F-41EB-948E-7FDB5C97D09B}" type="slidenum">
              <a:rPr lang="en-US" smtClean="0"/>
              <a:t>16</a:t>
            </a:fld>
            <a:endParaRPr lang="en-US"/>
          </a:p>
        </p:txBody>
      </p:sp>
    </p:spTree>
    <p:extLst>
      <p:ext uri="{BB962C8B-B14F-4D97-AF65-F5344CB8AC3E}">
        <p14:creationId xmlns:p14="http://schemas.microsoft.com/office/powerpoint/2010/main" val="574799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2"/>
            <a:ext cx="7886700" cy="2852737"/>
          </a:xfrm>
        </p:spPr>
        <p:txBody>
          <a:bodyPr/>
          <a:lstStyle/>
          <a:p>
            <a:pPr algn="ctr"/>
            <a:r>
              <a:rPr lang="fr-FR" sz="4400" b="1" dirty="0">
                <a:solidFill>
                  <a:schemeClr val="accent1"/>
                </a:solidFill>
              </a:rPr>
              <a:t>Empiriska resultat</a:t>
            </a:r>
          </a:p>
        </p:txBody>
      </p:sp>
      <p:sp>
        <p:nvSpPr>
          <p:cNvPr id="3" name="Platshållare för bildnummer 2">
            <a:extLst>
              <a:ext uri="{FF2B5EF4-FFF2-40B4-BE49-F238E27FC236}">
                <a16:creationId xmlns:a16="http://schemas.microsoft.com/office/drawing/2014/main" id="{5072DE0F-C6DA-4BBC-9EDF-DCB6CC12EB86}"/>
              </a:ext>
            </a:extLst>
          </p:cNvPr>
          <p:cNvSpPr>
            <a:spLocks noGrp="1"/>
          </p:cNvSpPr>
          <p:nvPr>
            <p:ph type="sldNum" sz="quarter" idx="12"/>
          </p:nvPr>
        </p:nvSpPr>
        <p:spPr/>
        <p:txBody>
          <a:bodyPr/>
          <a:lstStyle/>
          <a:p>
            <a:fld id="{657F4109-707F-41EB-948E-7FDB5C97D09B}" type="slidenum">
              <a:rPr lang="en-US" smtClean="0"/>
              <a:t>17</a:t>
            </a:fld>
            <a:endParaRPr lang="en-US"/>
          </a:p>
        </p:txBody>
      </p:sp>
    </p:spTree>
    <p:extLst>
      <p:ext uri="{BB962C8B-B14F-4D97-AF65-F5344CB8AC3E}">
        <p14:creationId xmlns:p14="http://schemas.microsoft.com/office/powerpoint/2010/main" val="468941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9"/>
            <a:ext cx="7916430" cy="2852737"/>
          </a:xfrm>
        </p:spPr>
        <p:txBody>
          <a:bodyPr/>
          <a:lstStyle/>
          <a:p>
            <a:pPr marL="0" indent="0" algn="ctr">
              <a:spcBef>
                <a:spcPts val="1200"/>
              </a:spcBef>
            </a:pPr>
            <a:r>
              <a:rPr lang="en-US" sz="4400" dirty="0" err="1">
                <a:solidFill>
                  <a:schemeClr val="accent1"/>
                </a:solidFill>
              </a:rPr>
              <a:t>Kvantitativa</a:t>
            </a:r>
            <a:r>
              <a:rPr lang="en-US" sz="4400" dirty="0">
                <a:solidFill>
                  <a:schemeClr val="accent1"/>
                </a:solidFill>
              </a:rPr>
              <a:t> </a:t>
            </a:r>
            <a:r>
              <a:rPr lang="en-US" sz="4400" dirty="0" err="1">
                <a:solidFill>
                  <a:schemeClr val="accent1"/>
                </a:solidFill>
              </a:rPr>
              <a:t>analyser</a:t>
            </a:r>
            <a:br>
              <a:rPr lang="en-US" sz="4400" dirty="0">
                <a:solidFill>
                  <a:schemeClr val="accent1"/>
                </a:solidFill>
              </a:rPr>
            </a:br>
            <a:br>
              <a:rPr lang="en-US" sz="4400" dirty="0">
                <a:solidFill>
                  <a:schemeClr val="accent1"/>
                </a:solidFill>
              </a:rPr>
            </a:br>
            <a:endParaRPr lang="en-US" dirty="0">
              <a:solidFill>
                <a:schemeClr val="accent1"/>
              </a:solidFill>
            </a:endParaRPr>
          </a:p>
        </p:txBody>
      </p:sp>
      <p:sp>
        <p:nvSpPr>
          <p:cNvPr id="3" name="Platshållare för bildnummer 2">
            <a:extLst>
              <a:ext uri="{FF2B5EF4-FFF2-40B4-BE49-F238E27FC236}">
                <a16:creationId xmlns:a16="http://schemas.microsoft.com/office/drawing/2014/main" id="{428D3711-BDA9-4C15-9E95-8D587E37E37C}"/>
              </a:ext>
            </a:extLst>
          </p:cNvPr>
          <p:cNvSpPr>
            <a:spLocks noGrp="1"/>
          </p:cNvSpPr>
          <p:nvPr>
            <p:ph type="sldNum" sz="quarter" idx="12"/>
          </p:nvPr>
        </p:nvSpPr>
        <p:spPr/>
        <p:txBody>
          <a:bodyPr/>
          <a:lstStyle/>
          <a:p>
            <a:fld id="{657F4109-707F-41EB-948E-7FDB5C97D09B}" type="slidenum">
              <a:rPr lang="en-US" smtClean="0"/>
              <a:t>18</a:t>
            </a:fld>
            <a:endParaRPr lang="en-US"/>
          </a:p>
        </p:txBody>
      </p:sp>
    </p:spTree>
    <p:extLst>
      <p:ext uri="{BB962C8B-B14F-4D97-AF65-F5344CB8AC3E}">
        <p14:creationId xmlns:p14="http://schemas.microsoft.com/office/powerpoint/2010/main" val="3252114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449733"/>
            <a:ext cx="7721162" cy="630292"/>
          </a:xfrm>
        </p:spPr>
        <p:txBody>
          <a:bodyPr>
            <a:normAutofit/>
          </a:bodyPr>
          <a:lstStyle/>
          <a:p>
            <a:r>
              <a:rPr lang="fr-FR" sz="3600" dirty="0">
                <a:solidFill>
                  <a:srgbClr val="E65425"/>
                </a:solidFill>
              </a:rPr>
              <a:t>Data </a:t>
            </a:r>
            <a:r>
              <a:rPr lang="fr-FR" sz="3600" dirty="0" err="1">
                <a:solidFill>
                  <a:srgbClr val="E65425"/>
                </a:solidFill>
              </a:rPr>
              <a:t>och</a:t>
            </a:r>
            <a:r>
              <a:rPr lang="fr-FR" sz="3600" dirty="0">
                <a:solidFill>
                  <a:srgbClr val="E65425"/>
                </a:solidFill>
              </a:rPr>
              <a:t> </a:t>
            </a:r>
            <a:r>
              <a:rPr lang="fr-FR" sz="3600" dirty="0" err="1">
                <a:solidFill>
                  <a:srgbClr val="E65425"/>
                </a:solidFill>
              </a:rPr>
              <a:t>metod</a:t>
            </a:r>
            <a:endParaRPr lang="fr-FR" sz="3600" dirty="0">
              <a:solidFill>
                <a:srgbClr val="E65425"/>
              </a:solidFill>
            </a:endParaRPr>
          </a:p>
        </p:txBody>
      </p:sp>
      <p:sp>
        <p:nvSpPr>
          <p:cNvPr id="3" name="Espace réservé du contenu 2"/>
          <p:cNvSpPr>
            <a:spLocks noGrp="1"/>
          </p:cNvSpPr>
          <p:nvPr>
            <p:ph idx="1"/>
          </p:nvPr>
        </p:nvSpPr>
        <p:spPr>
          <a:xfrm>
            <a:off x="571910" y="1268760"/>
            <a:ext cx="8176554" cy="4680520"/>
          </a:xfrm>
        </p:spPr>
        <p:txBody>
          <a:bodyPr>
            <a:normAutofit fontScale="70000" lnSpcReduction="20000"/>
          </a:bodyPr>
          <a:lstStyle/>
          <a:p>
            <a:pPr marL="0" indent="0">
              <a:lnSpc>
                <a:spcPct val="100000"/>
              </a:lnSpc>
              <a:buNone/>
            </a:pPr>
            <a:r>
              <a:rPr lang="fr-FR" sz="2900" b="1" dirty="0"/>
              <a:t>Databaser som inkluderar </a:t>
            </a:r>
            <a:r>
              <a:rPr lang="fr-FR" sz="2900" dirty="0"/>
              <a:t>data om innovation, sysselsättning/employment och arbetskvalitet</a:t>
            </a:r>
          </a:p>
          <a:p>
            <a:pPr marL="0" indent="0">
              <a:buNone/>
            </a:pPr>
            <a:endParaRPr lang="fr-FR" b="1" dirty="0"/>
          </a:p>
          <a:p>
            <a:pPr marL="0" indent="0" algn="just">
              <a:buNone/>
            </a:pPr>
            <a:r>
              <a:rPr lang="fr-FR" sz="2600" dirty="0"/>
              <a:t>- Europeiska databaser: CIS, LFS, EWCS, ECS</a:t>
            </a:r>
          </a:p>
          <a:p>
            <a:pPr marL="0" indent="0" algn="just">
              <a:buNone/>
            </a:pPr>
            <a:r>
              <a:rPr lang="fr-FR" sz="2600" dirty="0"/>
              <a:t>- Nationella databaser som  : CIS-DADS, FARE-FICUS (FR)/ IAB Panel (GER)/ ESS (SP)</a:t>
            </a:r>
          </a:p>
          <a:p>
            <a:pPr marL="0" indent="0" algn="just">
              <a:buNone/>
            </a:pPr>
            <a:endParaRPr lang="fr-FR" dirty="0"/>
          </a:p>
          <a:p>
            <a:pPr marL="0" indent="0" algn="just">
              <a:buNone/>
            </a:pPr>
            <a:endParaRPr lang="fr-FR" dirty="0"/>
          </a:p>
          <a:p>
            <a:pPr marL="0" indent="0" algn="just">
              <a:buNone/>
            </a:pPr>
            <a:endParaRPr lang="fr-FR" dirty="0"/>
          </a:p>
          <a:p>
            <a:pPr marL="0" indent="0" algn="just">
              <a:buNone/>
            </a:pPr>
            <a:endParaRPr lang="fr-FR" dirty="0"/>
          </a:p>
          <a:p>
            <a:pPr marL="0" indent="0" algn="just">
              <a:buNone/>
            </a:pPr>
            <a:endParaRPr lang="fr-FR" dirty="0"/>
          </a:p>
          <a:p>
            <a:pPr marL="0" indent="0" algn="just">
              <a:buNone/>
            </a:pPr>
            <a:endParaRPr lang="fr-FR" dirty="0"/>
          </a:p>
          <a:p>
            <a:pPr marL="0" indent="0" algn="just">
              <a:buNone/>
            </a:pPr>
            <a:endParaRPr lang="fr-FR" dirty="0"/>
          </a:p>
          <a:p>
            <a:pPr marL="0" indent="0" algn="just">
              <a:buNone/>
            </a:pPr>
            <a:endParaRPr lang="fr-FR" b="1" dirty="0"/>
          </a:p>
          <a:p>
            <a:pPr marL="0" indent="0" algn="just">
              <a:lnSpc>
                <a:spcPct val="100000"/>
              </a:lnSpc>
              <a:buNone/>
            </a:pPr>
            <a:r>
              <a:rPr lang="fr-FR" sz="2600" b="1" dirty="0"/>
              <a:t>Metod: Olika statistiska och ekonometriska metoder</a:t>
            </a:r>
            <a:r>
              <a:rPr lang="fr-FR" sz="2600" dirty="0"/>
              <a:t> (Principal Component Analysis and Ascending Hierarchical Classifications, simple regressions, Difference in difference, </a:t>
            </a:r>
            <a:r>
              <a:rPr lang="en-GB" sz="2600" dirty="0"/>
              <a:t>propensity score matching models…</a:t>
            </a:r>
            <a:r>
              <a:rPr lang="fr-FR" sz="2600" dirty="0"/>
              <a:t>)</a:t>
            </a:r>
          </a:p>
          <a:p>
            <a:pPr marL="0" indent="0">
              <a:buNone/>
            </a:pPr>
            <a:endParaRPr lang="fr-FR" dirty="0"/>
          </a:p>
        </p:txBody>
      </p:sp>
      <p:graphicFrame>
        <p:nvGraphicFramePr>
          <p:cNvPr id="4" name="Tableau 3">
            <a:extLst>
              <a:ext uri="{FF2B5EF4-FFF2-40B4-BE49-F238E27FC236}">
                <a16:creationId xmlns:a16="http://schemas.microsoft.com/office/drawing/2014/main" id="{BA2A289A-E159-4730-BD12-98DB136EAE3B}"/>
              </a:ext>
            </a:extLst>
          </p:cNvPr>
          <p:cNvGraphicFramePr>
            <a:graphicFrameLocks noGrp="1"/>
          </p:cNvGraphicFramePr>
          <p:nvPr>
            <p:extLst>
              <p:ext uri="{D42A27DB-BD31-4B8C-83A1-F6EECF244321}">
                <p14:modId xmlns:p14="http://schemas.microsoft.com/office/powerpoint/2010/main" val="866101919"/>
              </p:ext>
            </p:extLst>
          </p:nvPr>
        </p:nvGraphicFramePr>
        <p:xfrm>
          <a:off x="1089764" y="2780928"/>
          <a:ext cx="7102258" cy="1836420"/>
        </p:xfrm>
        <a:graphic>
          <a:graphicData uri="http://schemas.openxmlformats.org/drawingml/2006/table">
            <a:tbl>
              <a:tblPr firstRow="1" bandRow="1">
                <a:tableStyleId>{5C22544A-7EE6-4342-B048-85BDC9FD1C3A}</a:tableStyleId>
              </a:tblPr>
              <a:tblGrid>
                <a:gridCol w="3551129">
                  <a:extLst>
                    <a:ext uri="{9D8B030D-6E8A-4147-A177-3AD203B41FA5}">
                      <a16:colId xmlns:a16="http://schemas.microsoft.com/office/drawing/2014/main" val="6061135"/>
                    </a:ext>
                  </a:extLst>
                </a:gridCol>
                <a:gridCol w="3551129">
                  <a:extLst>
                    <a:ext uri="{9D8B030D-6E8A-4147-A177-3AD203B41FA5}">
                      <a16:colId xmlns:a16="http://schemas.microsoft.com/office/drawing/2014/main" val="1207292946"/>
                    </a:ext>
                  </a:extLst>
                </a:gridCol>
              </a:tblGrid>
              <a:tr h="293926">
                <a:tc>
                  <a:txBody>
                    <a:bodyPr/>
                    <a:lstStyle/>
                    <a:p>
                      <a:r>
                        <a:rPr lang="fr-FR" sz="1800" dirty="0" err="1"/>
                        <a:t>Analysnivå</a:t>
                      </a:r>
                      <a:endParaRPr lang="fr-FR" sz="1800" dirty="0"/>
                    </a:p>
                  </a:txBody>
                  <a:tcPr marL="68580" marR="68580" marT="34290" marB="34290"/>
                </a:tc>
                <a:tc>
                  <a:txBody>
                    <a:bodyPr/>
                    <a:lstStyle/>
                    <a:p>
                      <a:r>
                        <a:rPr lang="fr-FR" sz="1800" dirty="0" err="1"/>
                        <a:t>Databaser</a:t>
                      </a:r>
                      <a:endParaRPr lang="fr-FR" sz="1800" dirty="0"/>
                    </a:p>
                  </a:txBody>
                  <a:tcPr marL="68580" marR="68580" marT="34290" marB="34290"/>
                </a:tc>
                <a:extLst>
                  <a:ext uri="{0D108BD9-81ED-4DB2-BD59-A6C34878D82A}">
                    <a16:rowId xmlns:a16="http://schemas.microsoft.com/office/drawing/2014/main" val="1802274718"/>
                  </a:ext>
                </a:extLst>
              </a:tr>
              <a:tr h="297180">
                <a:tc>
                  <a:txBody>
                    <a:bodyPr/>
                    <a:lstStyle/>
                    <a:p>
                      <a:r>
                        <a:rPr lang="fr-FR" sz="1600" dirty="0"/>
                        <a:t>Länder</a:t>
                      </a:r>
                    </a:p>
                  </a:txBody>
                  <a:tcPr marL="68580" marR="68580" marT="34290" marB="34290"/>
                </a:tc>
                <a:tc>
                  <a:txBody>
                    <a:bodyPr/>
                    <a:lstStyle/>
                    <a:p>
                      <a:r>
                        <a:rPr lang="fr-FR" sz="1600" dirty="0"/>
                        <a:t>CIS EWCS ECS LFS SES Accidents </a:t>
                      </a:r>
                      <a:r>
                        <a:rPr lang="fr-FR" sz="1600" dirty="0" err="1"/>
                        <a:t>at</a:t>
                      </a:r>
                      <a:r>
                        <a:rPr lang="fr-FR" sz="1600" dirty="0"/>
                        <a:t> </a:t>
                      </a:r>
                      <a:r>
                        <a:rPr lang="fr-FR" sz="1600" dirty="0" err="1"/>
                        <a:t>work</a:t>
                      </a:r>
                      <a:r>
                        <a:rPr lang="fr-FR" sz="1600" dirty="0"/>
                        <a:t> </a:t>
                      </a:r>
                    </a:p>
                  </a:txBody>
                  <a:tcPr marL="68580" marR="68580" marT="34290" marB="34290"/>
                </a:tc>
                <a:extLst>
                  <a:ext uri="{0D108BD9-81ED-4DB2-BD59-A6C34878D82A}">
                    <a16:rowId xmlns:a16="http://schemas.microsoft.com/office/drawing/2014/main" val="3492371000"/>
                  </a:ext>
                </a:extLst>
              </a:tr>
              <a:tr h="297180">
                <a:tc>
                  <a:txBody>
                    <a:bodyPr/>
                    <a:lstStyle/>
                    <a:p>
                      <a:r>
                        <a:rPr lang="fr-FR" sz="1600" dirty="0" err="1"/>
                        <a:t>Sektorer</a:t>
                      </a:r>
                      <a:endParaRPr lang="fr-FR" sz="1600" dirty="0"/>
                    </a:p>
                  </a:txBody>
                  <a:tcPr marL="68580" marR="68580" marT="34290" marB="34290"/>
                </a:tc>
                <a:tc>
                  <a:txBody>
                    <a:bodyPr/>
                    <a:lstStyle/>
                    <a:p>
                      <a:r>
                        <a:rPr lang="fr-FR" sz="1600" dirty="0"/>
                        <a:t>EWCS ECS</a:t>
                      </a:r>
                    </a:p>
                  </a:txBody>
                  <a:tcPr marL="68580" marR="68580" marT="34290" marB="34290"/>
                </a:tc>
                <a:extLst>
                  <a:ext uri="{0D108BD9-81ED-4DB2-BD59-A6C34878D82A}">
                    <a16:rowId xmlns:a16="http://schemas.microsoft.com/office/drawing/2014/main" val="2706710277"/>
                  </a:ext>
                </a:extLst>
              </a:tr>
              <a:tr h="297180">
                <a:tc>
                  <a:txBody>
                    <a:bodyPr/>
                    <a:lstStyle/>
                    <a:p>
                      <a:r>
                        <a:rPr lang="fr-FR" sz="1600" dirty="0" err="1"/>
                        <a:t>Worker</a:t>
                      </a:r>
                      <a:r>
                        <a:rPr lang="fr-FR" sz="1600" dirty="0"/>
                        <a:t> </a:t>
                      </a:r>
                    </a:p>
                  </a:txBody>
                  <a:tcPr marL="68580" marR="68580" marT="34290" marB="34290"/>
                </a:tc>
                <a:tc>
                  <a:txBody>
                    <a:bodyPr/>
                    <a:lstStyle/>
                    <a:p>
                      <a:r>
                        <a:rPr lang="fr-FR" sz="1600" dirty="0"/>
                        <a:t>EWCS</a:t>
                      </a:r>
                    </a:p>
                  </a:txBody>
                  <a:tcPr marL="68580" marR="68580" marT="34290" marB="34290"/>
                </a:tc>
                <a:extLst>
                  <a:ext uri="{0D108BD9-81ED-4DB2-BD59-A6C34878D82A}">
                    <a16:rowId xmlns:a16="http://schemas.microsoft.com/office/drawing/2014/main" val="642542781"/>
                  </a:ext>
                </a:extLst>
              </a:tr>
              <a:tr h="525780">
                <a:tc>
                  <a:txBody>
                    <a:bodyPr/>
                    <a:lstStyle/>
                    <a:p>
                      <a:r>
                        <a:rPr lang="fr-FR" sz="1600" dirty="0" err="1"/>
                        <a:t>Företag</a:t>
                      </a:r>
                      <a:endParaRPr lang="fr-FR" sz="1600" dirty="0"/>
                    </a:p>
                  </a:txBody>
                  <a:tcPr marL="68580" marR="68580" marT="34290" marB="34290"/>
                </a:tc>
                <a:tc>
                  <a:txBody>
                    <a:bodyPr/>
                    <a:lstStyle/>
                    <a:p>
                      <a:r>
                        <a:rPr lang="fr-FR" sz="1600" dirty="0"/>
                        <a:t>ECS </a:t>
                      </a:r>
                    </a:p>
                    <a:p>
                      <a:r>
                        <a:rPr lang="fr-FR" sz="1600" dirty="0"/>
                        <a:t> CIS-DADS, FARE-FICUS/IAB Panel /ESS</a:t>
                      </a:r>
                    </a:p>
                  </a:txBody>
                  <a:tcPr marL="68580" marR="68580" marT="34290" marB="34290"/>
                </a:tc>
                <a:extLst>
                  <a:ext uri="{0D108BD9-81ED-4DB2-BD59-A6C34878D82A}">
                    <a16:rowId xmlns:a16="http://schemas.microsoft.com/office/drawing/2014/main" val="269593172"/>
                  </a:ext>
                </a:extLst>
              </a:tr>
            </a:tbl>
          </a:graphicData>
        </a:graphic>
      </p:graphicFrame>
      <p:sp>
        <p:nvSpPr>
          <p:cNvPr id="5" name="Platshållare för bildnummer 4">
            <a:extLst>
              <a:ext uri="{FF2B5EF4-FFF2-40B4-BE49-F238E27FC236}">
                <a16:creationId xmlns:a16="http://schemas.microsoft.com/office/drawing/2014/main" id="{B7FD2719-143B-4450-885C-B795DB89CAB2}"/>
              </a:ext>
            </a:extLst>
          </p:cNvPr>
          <p:cNvSpPr>
            <a:spLocks noGrp="1"/>
          </p:cNvSpPr>
          <p:nvPr>
            <p:ph type="sldNum" sz="quarter" idx="12"/>
          </p:nvPr>
        </p:nvSpPr>
        <p:spPr/>
        <p:txBody>
          <a:bodyPr/>
          <a:lstStyle/>
          <a:p>
            <a:fld id="{657F4109-707F-41EB-948E-7FDB5C97D09B}" type="slidenum">
              <a:rPr lang="en-US" smtClean="0"/>
              <a:t>19</a:t>
            </a:fld>
            <a:endParaRPr lang="en-US"/>
          </a:p>
        </p:txBody>
      </p:sp>
    </p:spTree>
    <p:extLst>
      <p:ext uri="{BB962C8B-B14F-4D97-AF65-F5344CB8AC3E}">
        <p14:creationId xmlns:p14="http://schemas.microsoft.com/office/powerpoint/2010/main" val="3061693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D0C436-AA6F-4E17-B17C-E671440D7F95}"/>
              </a:ext>
            </a:extLst>
          </p:cNvPr>
          <p:cNvSpPr>
            <a:spLocks noGrp="1"/>
          </p:cNvSpPr>
          <p:nvPr>
            <p:ph type="title"/>
          </p:nvPr>
        </p:nvSpPr>
        <p:spPr/>
        <p:txBody>
          <a:bodyPr/>
          <a:lstStyle/>
          <a:p>
            <a:r>
              <a:rPr lang="fr-FR" sz="3600" dirty="0">
                <a:solidFill>
                  <a:schemeClr val="accent1"/>
                </a:solidFill>
              </a:rPr>
              <a:t>Upplägg av presentationen</a:t>
            </a:r>
          </a:p>
        </p:txBody>
      </p:sp>
      <p:sp>
        <p:nvSpPr>
          <p:cNvPr id="3" name="Espace réservé du contenu 2">
            <a:extLst>
              <a:ext uri="{FF2B5EF4-FFF2-40B4-BE49-F238E27FC236}">
                <a16:creationId xmlns:a16="http://schemas.microsoft.com/office/drawing/2014/main" id="{4E6992EB-21A7-44B7-9FAE-3D5FAF6BAF5B}"/>
              </a:ext>
            </a:extLst>
          </p:cNvPr>
          <p:cNvSpPr>
            <a:spLocks noGrp="1"/>
          </p:cNvSpPr>
          <p:nvPr>
            <p:ph idx="1"/>
          </p:nvPr>
        </p:nvSpPr>
        <p:spPr>
          <a:xfrm>
            <a:off x="628650" y="1340768"/>
            <a:ext cx="7886700" cy="4824536"/>
          </a:xfrm>
        </p:spPr>
        <p:txBody>
          <a:bodyPr>
            <a:normAutofit fontScale="85000" lnSpcReduction="20000"/>
          </a:bodyPr>
          <a:lstStyle/>
          <a:p>
            <a:pPr marL="0" indent="0">
              <a:buNone/>
            </a:pPr>
            <a:r>
              <a:rPr lang="fr-FR" sz="2400" b="1" dirty="0"/>
              <a:t>Inledning</a:t>
            </a:r>
          </a:p>
          <a:p>
            <a:pPr marL="0" indent="0">
              <a:spcBef>
                <a:spcPts val="1200"/>
              </a:spcBef>
              <a:buNone/>
            </a:pPr>
            <a:r>
              <a:rPr lang="fr-FR" sz="2400" dirty="0"/>
              <a:t>Projektets syfte och centrala begrepp mm</a:t>
            </a:r>
          </a:p>
          <a:p>
            <a:pPr marL="0" indent="0">
              <a:buNone/>
            </a:pPr>
            <a:endParaRPr lang="fr-FR" sz="1800" dirty="0"/>
          </a:p>
          <a:p>
            <a:pPr marL="0" indent="0">
              <a:buNone/>
            </a:pPr>
            <a:r>
              <a:rPr lang="fr-FR" sz="2400" b="1" dirty="0"/>
              <a:t>Empiriska resultat </a:t>
            </a:r>
          </a:p>
          <a:p>
            <a:pPr marL="0" indent="0">
              <a:spcBef>
                <a:spcPts val="1200"/>
              </a:spcBef>
              <a:buNone/>
            </a:pPr>
            <a:r>
              <a:rPr lang="en-US" sz="2400" dirty="0" err="1"/>
              <a:t>Kvantitativa</a:t>
            </a:r>
            <a:r>
              <a:rPr lang="en-US" sz="2400" dirty="0"/>
              <a:t> </a:t>
            </a:r>
            <a:r>
              <a:rPr lang="en-US" sz="2400" dirty="0" err="1"/>
              <a:t>metoder</a:t>
            </a:r>
            <a:r>
              <a:rPr lang="en-US" sz="2400" dirty="0"/>
              <a:t>/</a:t>
            </a:r>
            <a:r>
              <a:rPr lang="en-US" sz="2400" dirty="0" err="1"/>
              <a:t>databaser</a:t>
            </a:r>
            <a:endParaRPr lang="en-US" sz="2400" dirty="0"/>
          </a:p>
          <a:p>
            <a:pPr marL="342900" lvl="1" indent="0">
              <a:spcBef>
                <a:spcPts val="600"/>
              </a:spcBef>
              <a:buNone/>
            </a:pPr>
            <a:r>
              <a:rPr lang="en-US" sz="2000" dirty="0"/>
              <a:t>Data och </a:t>
            </a:r>
            <a:r>
              <a:rPr lang="en-US" sz="2000" dirty="0" err="1"/>
              <a:t>metodologi</a:t>
            </a:r>
            <a:r>
              <a:rPr lang="en-US" sz="2000" dirty="0"/>
              <a:t> </a:t>
            </a:r>
          </a:p>
          <a:p>
            <a:pPr marL="342900" lvl="1" indent="0">
              <a:spcBef>
                <a:spcPts val="600"/>
              </a:spcBef>
              <a:buNone/>
            </a:pPr>
            <a:r>
              <a:rPr lang="en-US" sz="2000" dirty="0" err="1"/>
              <a:t>Huvudresultat</a:t>
            </a:r>
            <a:endParaRPr lang="en-US" sz="2000" dirty="0"/>
          </a:p>
          <a:p>
            <a:pPr marL="342900" lvl="1" indent="0">
              <a:spcBef>
                <a:spcPts val="600"/>
              </a:spcBef>
              <a:buNone/>
            </a:pPr>
            <a:r>
              <a:rPr lang="en-US" sz="2000" dirty="0" err="1"/>
              <a:t>Företagsnivå</a:t>
            </a:r>
            <a:r>
              <a:rPr lang="en-US" sz="2000" dirty="0"/>
              <a:t>: </a:t>
            </a:r>
            <a:r>
              <a:rPr lang="en-US" sz="2000" dirty="0" err="1"/>
              <a:t>analys</a:t>
            </a:r>
            <a:r>
              <a:rPr lang="en-US" sz="2000" dirty="0"/>
              <a:t> och </a:t>
            </a:r>
            <a:r>
              <a:rPr lang="en-US" sz="2000" dirty="0" err="1"/>
              <a:t>resultat</a:t>
            </a:r>
            <a:r>
              <a:rPr lang="en-US" sz="2000" dirty="0"/>
              <a:t> </a:t>
            </a:r>
          </a:p>
          <a:p>
            <a:pPr marL="0" indent="0">
              <a:spcBef>
                <a:spcPts val="1200"/>
              </a:spcBef>
              <a:buNone/>
            </a:pPr>
            <a:r>
              <a:rPr lang="en-US" sz="2400" dirty="0" err="1"/>
              <a:t>Kvalitativa</a:t>
            </a:r>
            <a:r>
              <a:rPr lang="en-US" sz="2400" dirty="0"/>
              <a:t> </a:t>
            </a:r>
            <a:r>
              <a:rPr lang="en-US" sz="2400" dirty="0" err="1"/>
              <a:t>metoder</a:t>
            </a:r>
            <a:r>
              <a:rPr lang="en-US" sz="2400" dirty="0"/>
              <a:t>/</a:t>
            </a:r>
            <a:r>
              <a:rPr lang="en-US" sz="2400" dirty="0" err="1"/>
              <a:t>intervjuer</a:t>
            </a:r>
            <a:r>
              <a:rPr lang="en-US" sz="2400" dirty="0"/>
              <a:t>, </a:t>
            </a:r>
            <a:r>
              <a:rPr lang="en-US" sz="2400" dirty="0" err="1"/>
              <a:t>arbetsplatsbesök</a:t>
            </a:r>
            <a:r>
              <a:rPr lang="en-US" sz="2400" dirty="0"/>
              <a:t> </a:t>
            </a:r>
          </a:p>
          <a:p>
            <a:pPr marL="342900" lvl="1" indent="0">
              <a:spcBef>
                <a:spcPts val="600"/>
              </a:spcBef>
              <a:buNone/>
            </a:pPr>
            <a:r>
              <a:rPr lang="en-US" sz="2000" dirty="0" err="1"/>
              <a:t>Kvalitativa</a:t>
            </a:r>
            <a:r>
              <a:rPr lang="en-US" sz="2000" dirty="0"/>
              <a:t> </a:t>
            </a:r>
            <a:r>
              <a:rPr lang="en-US" sz="2000" dirty="0" err="1"/>
              <a:t>fallstudier</a:t>
            </a:r>
            <a:r>
              <a:rPr lang="en-US" sz="2000" dirty="0"/>
              <a:t> i </a:t>
            </a:r>
            <a:r>
              <a:rPr lang="en-US" sz="2000" dirty="0" err="1"/>
              <a:t>sju</a:t>
            </a:r>
            <a:r>
              <a:rPr lang="en-US" sz="2000" dirty="0"/>
              <a:t> </a:t>
            </a:r>
            <a:r>
              <a:rPr lang="en-US" sz="2000" dirty="0" err="1"/>
              <a:t>länder</a:t>
            </a:r>
            <a:r>
              <a:rPr lang="en-US" sz="2000" dirty="0"/>
              <a:t> och </a:t>
            </a:r>
            <a:r>
              <a:rPr lang="en-US" sz="2000" dirty="0" err="1"/>
              <a:t>åtta</a:t>
            </a:r>
            <a:r>
              <a:rPr lang="en-US" sz="2000" dirty="0"/>
              <a:t> </a:t>
            </a:r>
            <a:r>
              <a:rPr lang="en-US" sz="2000" dirty="0" err="1"/>
              <a:t>branscher</a:t>
            </a:r>
            <a:r>
              <a:rPr lang="en-US" sz="2000" dirty="0"/>
              <a:t>: </a:t>
            </a:r>
            <a:r>
              <a:rPr lang="en-US" sz="2000" dirty="0" err="1"/>
              <a:t>en</a:t>
            </a:r>
            <a:r>
              <a:rPr lang="en-US" sz="2000" dirty="0"/>
              <a:t> </a:t>
            </a:r>
            <a:r>
              <a:rPr lang="en-US" sz="2000" dirty="0" err="1"/>
              <a:t>överblick</a:t>
            </a:r>
            <a:r>
              <a:rPr lang="en-US" sz="2000" dirty="0"/>
              <a:t> </a:t>
            </a:r>
            <a:endParaRPr lang="en-US" sz="2000" dirty="0">
              <a:solidFill>
                <a:srgbClr val="FF0000"/>
              </a:solidFill>
            </a:endParaRPr>
          </a:p>
          <a:p>
            <a:pPr marL="342900" lvl="1" indent="0">
              <a:spcBef>
                <a:spcPts val="600"/>
              </a:spcBef>
              <a:buNone/>
            </a:pPr>
            <a:r>
              <a:rPr lang="en-US" sz="2000" dirty="0"/>
              <a:t>Vi </a:t>
            </a:r>
            <a:r>
              <a:rPr lang="en-US" sz="2000" dirty="0" err="1"/>
              <a:t>letar</a:t>
            </a:r>
            <a:r>
              <a:rPr lang="en-US" sz="2000" dirty="0"/>
              <a:t> </a:t>
            </a:r>
            <a:r>
              <a:rPr lang="en-US" sz="2000" dirty="0" err="1"/>
              <a:t>efter</a:t>
            </a:r>
            <a:r>
              <a:rPr lang="en-US" sz="2000" dirty="0"/>
              <a:t> den “</a:t>
            </a:r>
            <a:r>
              <a:rPr lang="en-US" sz="2000" dirty="0" err="1"/>
              <a:t>goda</a:t>
            </a:r>
            <a:r>
              <a:rPr lang="en-US" sz="2000" dirty="0"/>
              <a:t> </a:t>
            </a:r>
            <a:r>
              <a:rPr lang="en-US" sz="2000" dirty="0" err="1"/>
              <a:t>cirkeln</a:t>
            </a:r>
            <a:r>
              <a:rPr lang="en-US" sz="2000" dirty="0"/>
              <a:t>”  </a:t>
            </a:r>
          </a:p>
          <a:p>
            <a:pPr marL="342900" lvl="1" indent="0">
              <a:spcBef>
                <a:spcPts val="600"/>
              </a:spcBef>
              <a:buNone/>
            </a:pPr>
            <a:r>
              <a:rPr lang="en-US" sz="2000" dirty="0" err="1"/>
              <a:t>Fallstudier</a:t>
            </a:r>
            <a:r>
              <a:rPr lang="en-US" sz="2000" dirty="0"/>
              <a:t>: </a:t>
            </a:r>
            <a:r>
              <a:rPr lang="en-US" sz="2000" dirty="0" err="1"/>
              <a:t>exempel</a:t>
            </a:r>
            <a:r>
              <a:rPr lang="en-US" sz="2000" dirty="0"/>
              <a:t> </a:t>
            </a:r>
            <a:r>
              <a:rPr lang="en-US" sz="2000" dirty="0" err="1"/>
              <a:t>från</a:t>
            </a:r>
            <a:r>
              <a:rPr lang="en-US" sz="2000" dirty="0"/>
              <a:t> </a:t>
            </a:r>
            <a:r>
              <a:rPr lang="en-US" sz="2000" dirty="0" err="1"/>
              <a:t>logistikbranschen</a:t>
            </a:r>
            <a:r>
              <a:rPr lang="en-US" sz="2000" dirty="0"/>
              <a:t>, </a:t>
            </a:r>
            <a:r>
              <a:rPr lang="en-US" sz="2000" dirty="0" err="1"/>
              <a:t>dataspelsbranschen</a:t>
            </a:r>
            <a:r>
              <a:rPr lang="en-US" sz="2000" dirty="0"/>
              <a:t>, </a:t>
            </a:r>
            <a:r>
              <a:rPr lang="en-US" sz="2000" dirty="0" err="1"/>
              <a:t>flygindustrin</a:t>
            </a:r>
            <a:r>
              <a:rPr lang="en-US" sz="2000" dirty="0"/>
              <a:t> och </a:t>
            </a:r>
            <a:r>
              <a:rPr lang="en-US" sz="2000" dirty="0" err="1"/>
              <a:t>sjukhus</a:t>
            </a:r>
            <a:r>
              <a:rPr lang="en-US" sz="2000" dirty="0"/>
              <a:t>/</a:t>
            </a:r>
            <a:r>
              <a:rPr lang="en-US" sz="2000" dirty="0" err="1"/>
              <a:t>sjukvård</a:t>
            </a:r>
            <a:r>
              <a:rPr lang="en-US" sz="2000" dirty="0"/>
              <a:t> </a:t>
            </a:r>
          </a:p>
          <a:p>
            <a:pPr marL="0" indent="0">
              <a:spcBef>
                <a:spcPts val="1200"/>
              </a:spcBef>
              <a:spcAft>
                <a:spcPts val="0"/>
              </a:spcAft>
              <a:buNone/>
            </a:pPr>
            <a:r>
              <a:rPr lang="en-US" sz="2400" dirty="0" err="1"/>
              <a:t>Slutsatser</a:t>
            </a:r>
            <a:r>
              <a:rPr lang="en-US" sz="2400" dirty="0"/>
              <a:t> </a:t>
            </a:r>
            <a:r>
              <a:rPr lang="en-US" sz="2400" dirty="0" err="1"/>
              <a:t>och</a:t>
            </a:r>
            <a:r>
              <a:rPr lang="en-US" sz="2400" dirty="0"/>
              <a:t> </a:t>
            </a:r>
            <a:r>
              <a:rPr lang="en-US" sz="2400" dirty="0" err="1"/>
              <a:t>rekommendationer</a:t>
            </a:r>
            <a:endParaRPr lang="en-US" sz="2400" dirty="0"/>
          </a:p>
          <a:p>
            <a:pPr marL="342900" lvl="1" indent="0">
              <a:spcBef>
                <a:spcPts val="600"/>
              </a:spcBef>
              <a:spcAft>
                <a:spcPts val="0"/>
              </a:spcAft>
              <a:buNone/>
            </a:pPr>
            <a:r>
              <a:rPr lang="en-US" sz="2000" dirty="0" err="1"/>
              <a:t>Att</a:t>
            </a:r>
            <a:r>
              <a:rPr lang="en-US" sz="2000" dirty="0"/>
              <a:t> </a:t>
            </a:r>
            <a:r>
              <a:rPr lang="en-US" sz="2000" dirty="0" err="1"/>
              <a:t>understödja</a:t>
            </a:r>
            <a:r>
              <a:rPr lang="en-US" sz="2000" dirty="0"/>
              <a:t> </a:t>
            </a:r>
            <a:r>
              <a:rPr lang="en-US" sz="2000" dirty="0" err="1"/>
              <a:t>innovativ</a:t>
            </a:r>
            <a:r>
              <a:rPr lang="en-US" sz="2000" dirty="0"/>
              <a:t> </a:t>
            </a:r>
            <a:r>
              <a:rPr lang="en-US" sz="2000" dirty="0" err="1"/>
              <a:t>kapacitet</a:t>
            </a:r>
            <a:r>
              <a:rPr lang="en-US" sz="2000" dirty="0"/>
              <a:t>: </a:t>
            </a:r>
            <a:r>
              <a:rPr lang="en-US" sz="2000" dirty="0" err="1"/>
              <a:t>nyckelmekanismer</a:t>
            </a:r>
            <a:r>
              <a:rPr lang="en-US" sz="2000" dirty="0"/>
              <a:t> </a:t>
            </a:r>
          </a:p>
          <a:p>
            <a:pPr marL="342900" lvl="1" indent="0">
              <a:spcBef>
                <a:spcPts val="600"/>
              </a:spcBef>
              <a:spcAft>
                <a:spcPts val="0"/>
              </a:spcAft>
              <a:buNone/>
            </a:pPr>
            <a:r>
              <a:rPr lang="en-US" sz="2000" dirty="0" err="1"/>
              <a:t>Rekommendationer</a:t>
            </a:r>
            <a:r>
              <a:rPr lang="en-US" sz="2000" dirty="0"/>
              <a:t> </a:t>
            </a:r>
            <a:r>
              <a:rPr lang="en-US" sz="2000" dirty="0" err="1"/>
              <a:t>för</a:t>
            </a:r>
            <a:r>
              <a:rPr lang="en-US" sz="2000" dirty="0"/>
              <a:t> </a:t>
            </a:r>
            <a:r>
              <a:rPr lang="en-US" sz="2000" dirty="0" err="1"/>
              <a:t>ett</a:t>
            </a:r>
            <a:r>
              <a:rPr lang="en-US" sz="2000" dirty="0"/>
              <a:t> </a:t>
            </a:r>
            <a:r>
              <a:rPr lang="en-US" sz="2000" dirty="0" err="1"/>
              <a:t>nytt</a:t>
            </a:r>
            <a:r>
              <a:rPr lang="en-US" sz="2000" dirty="0"/>
              <a:t> paradigm </a:t>
            </a:r>
          </a:p>
          <a:p>
            <a:pPr marL="0" indent="0">
              <a:spcBef>
                <a:spcPts val="1200"/>
              </a:spcBef>
              <a:spcAft>
                <a:spcPts val="0"/>
              </a:spcAft>
              <a:buNone/>
            </a:pPr>
            <a:endParaRPr lang="en-US" sz="2400" dirty="0"/>
          </a:p>
          <a:p>
            <a:pPr marL="0" indent="0">
              <a:spcBef>
                <a:spcPts val="600"/>
              </a:spcBef>
              <a:buNone/>
            </a:pPr>
            <a:endParaRPr lang="en-US" sz="2300" dirty="0"/>
          </a:p>
          <a:p>
            <a:pPr marL="0" indent="0">
              <a:buNone/>
            </a:pPr>
            <a:endParaRPr lang="en-US" sz="1800" dirty="0"/>
          </a:p>
          <a:p>
            <a:pPr marL="0" indent="0">
              <a:buNone/>
            </a:pPr>
            <a:endParaRPr lang="fr-FR" dirty="0"/>
          </a:p>
        </p:txBody>
      </p:sp>
      <p:sp>
        <p:nvSpPr>
          <p:cNvPr id="4" name="Platshållare för bildnummer 3">
            <a:extLst>
              <a:ext uri="{FF2B5EF4-FFF2-40B4-BE49-F238E27FC236}">
                <a16:creationId xmlns:a16="http://schemas.microsoft.com/office/drawing/2014/main" id="{931BF0CD-8342-4BA8-B0D8-947D03557AFF}"/>
              </a:ext>
            </a:extLst>
          </p:cNvPr>
          <p:cNvSpPr>
            <a:spLocks noGrp="1"/>
          </p:cNvSpPr>
          <p:nvPr>
            <p:ph type="sldNum" sz="quarter" idx="12"/>
          </p:nvPr>
        </p:nvSpPr>
        <p:spPr/>
        <p:txBody>
          <a:bodyPr/>
          <a:lstStyle/>
          <a:p>
            <a:fld id="{657F4109-707F-41EB-948E-7FDB5C97D09B}" type="slidenum">
              <a:rPr lang="en-US" smtClean="0"/>
              <a:t>2</a:t>
            </a:fld>
            <a:endParaRPr lang="en-US"/>
          </a:p>
        </p:txBody>
      </p:sp>
    </p:spTree>
    <p:extLst>
      <p:ext uri="{BB962C8B-B14F-4D97-AF65-F5344CB8AC3E}">
        <p14:creationId xmlns:p14="http://schemas.microsoft.com/office/powerpoint/2010/main" val="5864959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err="1">
                <a:solidFill>
                  <a:srgbClr val="E65425"/>
                </a:solidFill>
              </a:rPr>
              <a:t>Resultat</a:t>
            </a:r>
            <a:endParaRPr lang="fr-FR" sz="3600" dirty="0">
              <a:solidFill>
                <a:srgbClr val="E65425"/>
              </a:solidFill>
            </a:endParaRPr>
          </a:p>
        </p:txBody>
      </p:sp>
      <p:sp>
        <p:nvSpPr>
          <p:cNvPr id="3" name="Espace réservé du contenu 2"/>
          <p:cNvSpPr>
            <a:spLocks noGrp="1"/>
          </p:cNvSpPr>
          <p:nvPr>
            <p:ph idx="1"/>
          </p:nvPr>
        </p:nvSpPr>
        <p:spPr>
          <a:xfrm>
            <a:off x="628650" y="1268760"/>
            <a:ext cx="7886700" cy="5088226"/>
          </a:xfrm>
        </p:spPr>
        <p:txBody>
          <a:bodyPr>
            <a:normAutofit/>
          </a:bodyPr>
          <a:lstStyle/>
          <a:p>
            <a:pPr marL="0" indent="0">
              <a:buNone/>
            </a:pPr>
            <a:r>
              <a:rPr lang="fr-FR" sz="2400" b="1" dirty="0"/>
              <a:t>En </a:t>
            </a:r>
            <a:r>
              <a:rPr lang="fr-FR" sz="2400" b="1" dirty="0" err="1"/>
              <a:t>positiv</a:t>
            </a:r>
            <a:r>
              <a:rPr lang="fr-FR" sz="2400" b="1" dirty="0"/>
              <a:t> </a:t>
            </a:r>
            <a:r>
              <a:rPr lang="fr-FR" sz="2400" b="1" dirty="0" err="1"/>
              <a:t>korrelation</a:t>
            </a:r>
            <a:r>
              <a:rPr lang="fr-FR" sz="2400" b="1" dirty="0"/>
              <a:t> </a:t>
            </a:r>
            <a:r>
              <a:rPr lang="fr-FR" sz="2400" b="1" dirty="0" err="1"/>
              <a:t>mellan</a:t>
            </a:r>
            <a:r>
              <a:rPr lang="fr-FR" sz="2400" b="1" dirty="0"/>
              <a:t> innovation </a:t>
            </a:r>
            <a:r>
              <a:rPr lang="fr-FR" sz="2400" b="1" dirty="0" err="1"/>
              <a:t>och</a:t>
            </a:r>
            <a:r>
              <a:rPr lang="fr-FR" sz="2400" b="1" dirty="0"/>
              <a:t> </a:t>
            </a:r>
            <a:r>
              <a:rPr lang="fr-FR" sz="2400" b="1" dirty="0" err="1"/>
              <a:t>arbetskvalitet</a:t>
            </a:r>
            <a:endParaRPr lang="fr-FR" sz="2400" b="1" dirty="0"/>
          </a:p>
          <a:p>
            <a:r>
              <a:rPr lang="fr-FR" sz="2400" dirty="0"/>
              <a:t>Positiv korrelation mellan teknologisk innovation och arbetskvalitet (gäller samtliga undersöktanivåer: land, industri och individ)</a:t>
            </a:r>
          </a:p>
          <a:p>
            <a:r>
              <a:rPr lang="sv-SE" sz="2400" dirty="0"/>
              <a:t>Samma resultat för en snävare definition av arbetskvalitet inriktade mot lärande, autonomi och anställningstrygghet (”innovationsfrämjande arbetskvalitet”). </a:t>
            </a:r>
          </a:p>
          <a:p>
            <a:r>
              <a:rPr lang="sv-SE" sz="2400" dirty="0"/>
              <a:t>När det kommer till organisatorisk innovation hittas inga signifikanta samband</a:t>
            </a:r>
            <a:r>
              <a:rPr lang="fr-FR" sz="2400" dirty="0"/>
              <a:t>. </a:t>
            </a:r>
          </a:p>
          <a:p>
            <a:r>
              <a:rPr lang="fr-FR" sz="2400" dirty="0"/>
              <a:t>Det finns andra faktorer av betydelse för arbetskvalitén: individuella faktorer (kön, ålder, yrke, klass, utbildningsnivå), företagsvariabler (storlek, facklig representation) </a:t>
            </a:r>
            <a:r>
              <a:rPr lang="fr-FR" sz="2400" dirty="0">
                <a:sym typeface="Wingdings" panose="05000000000000000000" pitchFamily="2" charset="2"/>
              </a:rPr>
              <a:t> ojämlikhet för anställda </a:t>
            </a:r>
            <a:endParaRPr lang="fr-FR" sz="2400" dirty="0"/>
          </a:p>
        </p:txBody>
      </p:sp>
      <p:sp>
        <p:nvSpPr>
          <p:cNvPr id="4" name="Platshållare för bildnummer 3">
            <a:extLst>
              <a:ext uri="{FF2B5EF4-FFF2-40B4-BE49-F238E27FC236}">
                <a16:creationId xmlns:a16="http://schemas.microsoft.com/office/drawing/2014/main" id="{305F03F4-C61E-4E96-B79E-0C50E7B404DA}"/>
              </a:ext>
            </a:extLst>
          </p:cNvPr>
          <p:cNvSpPr>
            <a:spLocks noGrp="1"/>
          </p:cNvSpPr>
          <p:nvPr>
            <p:ph type="sldNum" sz="quarter" idx="12"/>
          </p:nvPr>
        </p:nvSpPr>
        <p:spPr/>
        <p:txBody>
          <a:bodyPr/>
          <a:lstStyle/>
          <a:p>
            <a:fld id="{657F4109-707F-41EB-948E-7FDB5C97D09B}" type="slidenum">
              <a:rPr lang="en-US" smtClean="0"/>
              <a:t>20</a:t>
            </a:fld>
            <a:endParaRPr lang="en-US"/>
          </a:p>
        </p:txBody>
      </p:sp>
    </p:spTree>
    <p:extLst>
      <p:ext uri="{BB962C8B-B14F-4D97-AF65-F5344CB8AC3E}">
        <p14:creationId xmlns:p14="http://schemas.microsoft.com/office/powerpoint/2010/main" val="21049152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5002" y="188640"/>
            <a:ext cx="7886700" cy="792088"/>
          </a:xfrm>
        </p:spPr>
        <p:txBody>
          <a:bodyPr>
            <a:normAutofit/>
          </a:bodyPr>
          <a:lstStyle/>
          <a:p>
            <a:r>
              <a:rPr lang="fr-FR" sz="3600" dirty="0" err="1">
                <a:solidFill>
                  <a:srgbClr val="E65425"/>
                </a:solidFill>
              </a:rPr>
              <a:t>Resultat</a:t>
            </a:r>
            <a:r>
              <a:rPr lang="fr-FR" sz="3600" dirty="0">
                <a:solidFill>
                  <a:srgbClr val="E65425"/>
                </a:solidFill>
              </a:rPr>
              <a:t> </a:t>
            </a:r>
          </a:p>
        </p:txBody>
      </p:sp>
      <p:sp>
        <p:nvSpPr>
          <p:cNvPr id="3" name="Espace réservé du contenu 2"/>
          <p:cNvSpPr>
            <a:spLocks noGrp="1"/>
          </p:cNvSpPr>
          <p:nvPr>
            <p:ph idx="1"/>
          </p:nvPr>
        </p:nvSpPr>
        <p:spPr>
          <a:xfrm>
            <a:off x="605002" y="836712"/>
            <a:ext cx="7886700" cy="5318225"/>
          </a:xfrm>
        </p:spPr>
        <p:txBody>
          <a:bodyPr>
            <a:normAutofit/>
          </a:bodyPr>
          <a:lstStyle/>
          <a:p>
            <a:pPr marL="0" indent="0">
              <a:buNone/>
            </a:pPr>
            <a:r>
              <a:rPr lang="fr-FR" b="1" dirty="0"/>
              <a:t>Länderjämförelse: innovation och arbetskvalitet tenderar att samvariera - de som är bäst på arbetskvalitet är bäst på innovation, och omvänt </a:t>
            </a:r>
          </a:p>
          <a:p>
            <a:r>
              <a:rPr lang="fr-FR" sz="1800" dirty="0"/>
              <a:t>4 innovationskluster och 4 arbetskvalitetskluster har korsats med varandra. Resultatet visas i tabellen nedan (värden från 2012 är i stort sett lika med värden från 2000). </a:t>
            </a:r>
          </a:p>
          <a:p>
            <a:pPr algn="just"/>
            <a:r>
              <a:rPr lang="sv-SE" sz="1800" dirty="0"/>
              <a:t>I allmänhet ett positivt samband mellan nivån på arbetskvalitet respektive innovation. Bara 4 av 22 länder avviker från ”</a:t>
            </a:r>
            <a:r>
              <a:rPr lang="sv-SE" sz="1800" dirty="0">
                <a:solidFill>
                  <a:schemeClr val="accent5"/>
                </a:solidFill>
              </a:rPr>
              <a:t>kurvan”</a:t>
            </a:r>
            <a:r>
              <a:rPr lang="sv-SE" sz="1800" dirty="0"/>
              <a:t>. </a:t>
            </a:r>
          </a:p>
          <a:p>
            <a:pPr algn="just"/>
            <a:r>
              <a:rPr lang="sv-SE" sz="1800" dirty="0"/>
              <a:t>Variationen mellan länderna indikerar att samhälleliga institutioner har stor betydelse för både innovation och arbetskvalitet. </a:t>
            </a:r>
            <a:endParaRPr lang="sv-SE" dirty="0"/>
          </a:p>
        </p:txBody>
      </p:sp>
      <p:pic>
        <p:nvPicPr>
          <p:cNvPr id="4" name="Image 3"/>
          <p:cNvPicPr/>
          <p:nvPr/>
        </p:nvPicPr>
        <p:blipFill>
          <a:blip r:embed="rId2" cstate="print"/>
          <a:srcRect/>
          <a:stretch>
            <a:fillRect/>
          </a:stretch>
        </p:blipFill>
        <p:spPr bwMode="auto">
          <a:xfrm>
            <a:off x="935596" y="3718901"/>
            <a:ext cx="7272808" cy="2436036"/>
          </a:xfrm>
          <a:prstGeom prst="rect">
            <a:avLst/>
          </a:prstGeom>
          <a:noFill/>
          <a:ln w="9525">
            <a:noFill/>
            <a:miter lim="800000"/>
            <a:headEnd/>
            <a:tailEnd/>
          </a:ln>
        </p:spPr>
      </p:pic>
      <p:sp>
        <p:nvSpPr>
          <p:cNvPr id="5" name="Platshållare för bildnummer 4">
            <a:extLst>
              <a:ext uri="{FF2B5EF4-FFF2-40B4-BE49-F238E27FC236}">
                <a16:creationId xmlns:a16="http://schemas.microsoft.com/office/drawing/2014/main" id="{D3BF9DE8-6B00-403A-B0AA-8F371353A33A}"/>
              </a:ext>
            </a:extLst>
          </p:cNvPr>
          <p:cNvSpPr>
            <a:spLocks noGrp="1"/>
          </p:cNvSpPr>
          <p:nvPr>
            <p:ph type="sldNum" sz="quarter" idx="12"/>
          </p:nvPr>
        </p:nvSpPr>
        <p:spPr/>
        <p:txBody>
          <a:bodyPr/>
          <a:lstStyle/>
          <a:p>
            <a:fld id="{657F4109-707F-41EB-948E-7FDB5C97D09B}" type="slidenum">
              <a:rPr lang="en-US" smtClean="0"/>
              <a:t>21</a:t>
            </a:fld>
            <a:endParaRPr lang="en-US"/>
          </a:p>
        </p:txBody>
      </p:sp>
    </p:spTree>
    <p:extLst>
      <p:ext uri="{BB962C8B-B14F-4D97-AF65-F5344CB8AC3E}">
        <p14:creationId xmlns:p14="http://schemas.microsoft.com/office/powerpoint/2010/main" val="42379635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3888" y="2088431"/>
            <a:ext cx="7886700" cy="2852737"/>
          </a:xfrm>
        </p:spPr>
        <p:txBody>
          <a:bodyPr/>
          <a:lstStyle/>
          <a:p>
            <a:pPr algn="ctr"/>
            <a:r>
              <a:rPr lang="fr-FR" sz="3600" dirty="0" err="1">
                <a:solidFill>
                  <a:srgbClr val="E65425"/>
                </a:solidFill>
              </a:rPr>
              <a:t>Företagsnivå</a:t>
            </a:r>
            <a:r>
              <a:rPr lang="fr-FR" sz="3600" dirty="0">
                <a:solidFill>
                  <a:srgbClr val="E65425"/>
                </a:solidFill>
              </a:rPr>
              <a:t>: analys och resultat</a:t>
            </a:r>
            <a:br>
              <a:rPr lang="fr-FR" sz="3600" dirty="0">
                <a:solidFill>
                  <a:srgbClr val="E65425"/>
                </a:solidFill>
              </a:rPr>
            </a:br>
            <a:br>
              <a:rPr lang="fr-FR" sz="3200" dirty="0">
                <a:solidFill>
                  <a:srgbClr val="E65425"/>
                </a:solidFill>
              </a:rPr>
            </a:br>
            <a:br>
              <a:rPr lang="fr-FR" sz="3200" dirty="0">
                <a:solidFill>
                  <a:srgbClr val="E65425"/>
                </a:solidFill>
              </a:rPr>
            </a:br>
            <a:br>
              <a:rPr lang="fr-FR" sz="3200" dirty="0">
                <a:solidFill>
                  <a:srgbClr val="E65425"/>
                </a:solidFill>
              </a:rPr>
            </a:br>
            <a:endParaRPr lang="fr-FR" sz="3200" dirty="0">
              <a:solidFill>
                <a:srgbClr val="E65425"/>
              </a:solidFill>
            </a:endParaRPr>
          </a:p>
        </p:txBody>
      </p:sp>
      <p:pic>
        <p:nvPicPr>
          <p:cNvPr id="4" name="Grafik 1">
            <a:extLst>
              <a:ext uri="{FF2B5EF4-FFF2-40B4-BE49-F238E27FC236}">
                <a16:creationId xmlns:a16="http://schemas.microsoft.com/office/drawing/2014/main" id="{72133F3D-29A3-462F-B54F-944991F83D2F}"/>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290742" y="4673801"/>
            <a:ext cx="2331720" cy="1040606"/>
          </a:xfrm>
          <a:prstGeom prst="rect">
            <a:avLst/>
          </a:prstGeom>
        </p:spPr>
      </p:pic>
      <p:sp>
        <p:nvSpPr>
          <p:cNvPr id="3" name="Platshållare för bildnummer 2">
            <a:extLst>
              <a:ext uri="{FF2B5EF4-FFF2-40B4-BE49-F238E27FC236}">
                <a16:creationId xmlns:a16="http://schemas.microsoft.com/office/drawing/2014/main" id="{81FC6E81-DB46-43F7-A3A7-0E667F60D098}"/>
              </a:ext>
            </a:extLst>
          </p:cNvPr>
          <p:cNvSpPr>
            <a:spLocks noGrp="1"/>
          </p:cNvSpPr>
          <p:nvPr>
            <p:ph type="sldNum" sz="quarter" idx="12"/>
          </p:nvPr>
        </p:nvSpPr>
        <p:spPr/>
        <p:txBody>
          <a:bodyPr/>
          <a:lstStyle/>
          <a:p>
            <a:fld id="{657F4109-707F-41EB-948E-7FDB5C97D09B}" type="slidenum">
              <a:rPr lang="en-US" smtClean="0"/>
              <a:t>22</a:t>
            </a:fld>
            <a:endParaRPr lang="en-US"/>
          </a:p>
        </p:txBody>
      </p:sp>
    </p:spTree>
    <p:extLst>
      <p:ext uri="{BB962C8B-B14F-4D97-AF65-F5344CB8AC3E}">
        <p14:creationId xmlns:p14="http://schemas.microsoft.com/office/powerpoint/2010/main" val="18141035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437768"/>
            <a:ext cx="7886700" cy="903000"/>
          </a:xfrm>
        </p:spPr>
        <p:txBody>
          <a:bodyPr>
            <a:noAutofit/>
          </a:bodyPr>
          <a:lstStyle/>
          <a:p>
            <a:r>
              <a:rPr lang="en-US" sz="3600" dirty="0" err="1">
                <a:solidFill>
                  <a:schemeClr val="accent1"/>
                </a:solidFill>
              </a:rPr>
              <a:t>Litteratur</a:t>
            </a:r>
            <a:r>
              <a:rPr lang="en-US" sz="3600" dirty="0">
                <a:solidFill>
                  <a:schemeClr val="accent1"/>
                </a:solidFill>
              </a:rPr>
              <a:t>: innovation och sysselsättning </a:t>
            </a:r>
            <a:r>
              <a:rPr lang="en-US" sz="3600" dirty="0" err="1">
                <a:solidFill>
                  <a:schemeClr val="accent1"/>
                </a:solidFill>
              </a:rPr>
              <a:t>på</a:t>
            </a:r>
            <a:r>
              <a:rPr lang="en-US" sz="3600" dirty="0">
                <a:solidFill>
                  <a:schemeClr val="accent1"/>
                </a:solidFill>
              </a:rPr>
              <a:t> </a:t>
            </a:r>
            <a:r>
              <a:rPr lang="en-US" sz="3600" dirty="0" err="1">
                <a:solidFill>
                  <a:schemeClr val="accent1"/>
                </a:solidFill>
              </a:rPr>
              <a:t>företagsnivå</a:t>
            </a:r>
            <a:endParaRPr lang="fr-FR" sz="3600" dirty="0">
              <a:solidFill>
                <a:schemeClr val="accent1"/>
              </a:solidFill>
            </a:endParaRPr>
          </a:p>
        </p:txBody>
      </p:sp>
      <p:sp>
        <p:nvSpPr>
          <p:cNvPr id="3" name="Espace réservé du contenu 2"/>
          <p:cNvSpPr>
            <a:spLocks noGrp="1"/>
          </p:cNvSpPr>
          <p:nvPr>
            <p:ph idx="1"/>
          </p:nvPr>
        </p:nvSpPr>
        <p:spPr>
          <a:xfrm>
            <a:off x="628650" y="1484784"/>
            <a:ext cx="7975798" cy="4752528"/>
          </a:xfrm>
        </p:spPr>
        <p:txBody>
          <a:bodyPr>
            <a:normAutofit fontScale="92500" lnSpcReduction="10000"/>
          </a:bodyPr>
          <a:lstStyle/>
          <a:p>
            <a:pPr marL="0" indent="0">
              <a:lnSpc>
                <a:spcPct val="100000"/>
              </a:lnSpc>
              <a:buNone/>
            </a:pPr>
            <a:r>
              <a:rPr lang="en-US" sz="2200" dirty="0"/>
              <a:t>Litteraturen </a:t>
            </a:r>
            <a:r>
              <a:rPr lang="en-US" sz="2200" dirty="0" err="1"/>
              <a:t>är</a:t>
            </a:r>
            <a:r>
              <a:rPr lang="en-US" sz="2200" dirty="0"/>
              <a:t> </a:t>
            </a:r>
            <a:r>
              <a:rPr lang="en-US" sz="2200" dirty="0" err="1"/>
              <a:t>ganska</a:t>
            </a:r>
            <a:r>
              <a:rPr lang="en-US" sz="2200" dirty="0"/>
              <a:t> </a:t>
            </a:r>
            <a:r>
              <a:rPr lang="en-US" sz="2200" dirty="0" err="1"/>
              <a:t>begränsad</a:t>
            </a:r>
            <a:r>
              <a:rPr lang="en-US" sz="2200" dirty="0"/>
              <a:t> </a:t>
            </a:r>
            <a:r>
              <a:rPr lang="en-US" sz="2200" dirty="0" err="1"/>
              <a:t>angående</a:t>
            </a:r>
            <a:r>
              <a:rPr lang="en-US" sz="2200" dirty="0"/>
              <a:t> </a:t>
            </a:r>
            <a:r>
              <a:rPr lang="en-US" sz="2200" dirty="0" err="1"/>
              <a:t>innovationers</a:t>
            </a:r>
            <a:r>
              <a:rPr lang="en-US" sz="2200" dirty="0"/>
              <a:t> </a:t>
            </a:r>
            <a:r>
              <a:rPr lang="en-US" sz="2200" dirty="0" err="1"/>
              <a:t>effekter</a:t>
            </a:r>
            <a:r>
              <a:rPr lang="en-US" sz="2200" dirty="0"/>
              <a:t> </a:t>
            </a:r>
            <a:r>
              <a:rPr lang="en-US" sz="2200" dirty="0" err="1"/>
              <a:t>på</a:t>
            </a:r>
            <a:r>
              <a:rPr lang="en-US" sz="2200" dirty="0"/>
              <a:t> sysselsättning/employment </a:t>
            </a:r>
            <a:r>
              <a:rPr lang="en-US" sz="2200" dirty="0" err="1"/>
              <a:t>på</a:t>
            </a:r>
            <a:r>
              <a:rPr lang="en-US" sz="2200" dirty="0"/>
              <a:t> </a:t>
            </a:r>
            <a:r>
              <a:rPr lang="en-US" sz="2200" dirty="0" err="1"/>
              <a:t>företagsnivå</a:t>
            </a:r>
            <a:r>
              <a:rPr lang="en-US" sz="2200" dirty="0"/>
              <a:t>. De studier </a:t>
            </a:r>
            <a:r>
              <a:rPr lang="en-US" sz="2200" dirty="0" err="1"/>
              <a:t>som</a:t>
            </a:r>
            <a:r>
              <a:rPr lang="en-US" sz="2200" dirty="0"/>
              <a:t> trots </a:t>
            </a:r>
            <a:r>
              <a:rPr lang="en-US" sz="2200" dirty="0" err="1"/>
              <a:t>allt</a:t>
            </a:r>
            <a:r>
              <a:rPr lang="en-US" sz="2200" dirty="0"/>
              <a:t> </a:t>
            </a:r>
            <a:r>
              <a:rPr lang="en-US" sz="2200" dirty="0" err="1"/>
              <a:t>finns</a:t>
            </a:r>
            <a:r>
              <a:rPr lang="en-US" sz="2200" dirty="0"/>
              <a:t> </a:t>
            </a:r>
            <a:r>
              <a:rPr lang="en-US" sz="2200" dirty="0" err="1"/>
              <a:t>är</a:t>
            </a:r>
            <a:r>
              <a:rPr lang="en-US" sz="2200" dirty="0"/>
              <a:t> </a:t>
            </a:r>
            <a:r>
              <a:rPr lang="en-US" sz="2200" dirty="0" err="1"/>
              <a:t>fokuserade</a:t>
            </a:r>
            <a:r>
              <a:rPr lang="en-US" sz="2200" dirty="0"/>
              <a:t> </a:t>
            </a:r>
            <a:r>
              <a:rPr lang="en-US" sz="2200" dirty="0" err="1"/>
              <a:t>på</a:t>
            </a:r>
            <a:r>
              <a:rPr lang="en-US" sz="2200" dirty="0"/>
              <a:t> </a:t>
            </a:r>
            <a:r>
              <a:rPr lang="en-US" sz="2200" dirty="0" err="1"/>
              <a:t>jobbskapande</a:t>
            </a:r>
            <a:r>
              <a:rPr lang="en-US" sz="2200" dirty="0"/>
              <a:t> och </a:t>
            </a:r>
            <a:r>
              <a:rPr lang="en-US" sz="2200" dirty="0" err="1"/>
              <a:t>jobbförstörelse</a:t>
            </a:r>
            <a:r>
              <a:rPr lang="en-US" sz="2200" dirty="0"/>
              <a:t> – dock </a:t>
            </a:r>
            <a:r>
              <a:rPr lang="en-US" sz="2200" dirty="0" err="1"/>
              <a:t>inte</a:t>
            </a:r>
            <a:r>
              <a:rPr lang="en-US" sz="2200" dirty="0"/>
              <a:t> </a:t>
            </a:r>
            <a:r>
              <a:rPr lang="en-US" sz="2200" dirty="0" err="1"/>
              <a:t>på</a:t>
            </a:r>
            <a:r>
              <a:rPr lang="en-US" sz="2200" dirty="0"/>
              <a:t> arbetskvalitet.</a:t>
            </a:r>
          </a:p>
          <a:p>
            <a:pPr marL="0" indent="0" algn="just">
              <a:lnSpc>
                <a:spcPct val="100000"/>
              </a:lnSpc>
              <a:spcBef>
                <a:spcPts val="1200"/>
              </a:spcBef>
              <a:buNone/>
            </a:pPr>
            <a:r>
              <a:rPr lang="sv-SE" sz="2200" dirty="0"/>
              <a:t>Huvudresultat från tidigare forskning om hur innovation påverkar sysselsättning med data på företagsnivån (Van Roy </a:t>
            </a:r>
            <a:r>
              <a:rPr lang="sv-SE" sz="2200" i="1" dirty="0"/>
              <a:t>et al.</a:t>
            </a:r>
            <a:r>
              <a:rPr lang="sv-SE" sz="2200" dirty="0"/>
              <a:t>, 2015, Harrisson </a:t>
            </a:r>
            <a:r>
              <a:rPr lang="sv-SE" sz="2200" i="1" dirty="0"/>
              <a:t>et al.</a:t>
            </a:r>
            <a:r>
              <a:rPr lang="sv-SE" sz="2200" dirty="0"/>
              <a:t>, 2014, </a:t>
            </a:r>
            <a:r>
              <a:rPr lang="sv-SE" sz="2200" dirty="0" err="1"/>
              <a:t>Aghion</a:t>
            </a:r>
            <a:r>
              <a:rPr lang="sv-SE" sz="2200" dirty="0"/>
              <a:t>, 2017):</a:t>
            </a:r>
          </a:p>
          <a:p>
            <a:pPr lvl="1" algn="just">
              <a:lnSpc>
                <a:spcPct val="100000"/>
              </a:lnSpc>
              <a:spcBef>
                <a:spcPts val="600"/>
              </a:spcBef>
            </a:pPr>
            <a:r>
              <a:rPr lang="sv-SE" sz="2200" dirty="0"/>
              <a:t>Teknologiska innovationer påverkar sysselsättning positivt</a:t>
            </a:r>
          </a:p>
          <a:p>
            <a:pPr lvl="1" algn="just">
              <a:lnSpc>
                <a:spcPct val="100000"/>
              </a:lnSpc>
              <a:spcBef>
                <a:spcPts val="600"/>
              </a:spcBef>
            </a:pPr>
            <a:r>
              <a:rPr lang="sv-SE" sz="2200" dirty="0"/>
              <a:t>Senare studier visar en positiv effekt av FOU-investeringar på löner, men andra arbetskvalitetsfaktorer (timmar, typ av anställningskontrakt har sällan undersökts </a:t>
            </a:r>
          </a:p>
          <a:p>
            <a:pPr lvl="1" algn="just">
              <a:lnSpc>
                <a:spcPct val="100000"/>
              </a:lnSpc>
              <a:spcBef>
                <a:spcPts val="600"/>
              </a:spcBef>
            </a:pPr>
            <a:r>
              <a:rPr lang="sv-SE" sz="2200" dirty="0"/>
              <a:t>Viktig att differentiera mellan olika typer av innovation: </a:t>
            </a:r>
          </a:p>
          <a:p>
            <a:pPr lvl="2" algn="just">
              <a:lnSpc>
                <a:spcPct val="100000"/>
              </a:lnSpc>
              <a:spcBef>
                <a:spcPts val="600"/>
              </a:spcBef>
            </a:pPr>
            <a:r>
              <a:rPr lang="sv-SE" sz="1900" dirty="0"/>
              <a:t>Tekniska innovationer i allmänhet (men inte i alla fall) och produktinnovation i synnerhet är fördelaktiga för sysselsättning</a:t>
            </a:r>
            <a:r>
              <a:rPr lang="sv-SE" sz="1600" dirty="0"/>
              <a:t>. </a:t>
            </a:r>
          </a:p>
          <a:p>
            <a:pPr lvl="2" algn="just">
              <a:lnSpc>
                <a:spcPct val="100000"/>
              </a:lnSpc>
              <a:spcBef>
                <a:spcPts val="600"/>
              </a:spcBef>
            </a:pPr>
            <a:r>
              <a:rPr lang="sv-SE" sz="1900" dirty="0"/>
              <a:t>Organisatorisk innovation är knapphändigt undersökt  </a:t>
            </a:r>
            <a:endParaRPr lang="sv-SE" sz="1600" dirty="0"/>
          </a:p>
        </p:txBody>
      </p:sp>
      <p:sp>
        <p:nvSpPr>
          <p:cNvPr id="4" name="Platshållare för bildnummer 3">
            <a:extLst>
              <a:ext uri="{FF2B5EF4-FFF2-40B4-BE49-F238E27FC236}">
                <a16:creationId xmlns:a16="http://schemas.microsoft.com/office/drawing/2014/main" id="{04BB2028-BCAF-4B17-82AA-CC1A828D20F6}"/>
              </a:ext>
            </a:extLst>
          </p:cNvPr>
          <p:cNvSpPr>
            <a:spLocks noGrp="1"/>
          </p:cNvSpPr>
          <p:nvPr>
            <p:ph type="sldNum" sz="quarter" idx="12"/>
          </p:nvPr>
        </p:nvSpPr>
        <p:spPr/>
        <p:txBody>
          <a:bodyPr/>
          <a:lstStyle/>
          <a:p>
            <a:fld id="{657F4109-707F-41EB-948E-7FDB5C97D09B}" type="slidenum">
              <a:rPr lang="en-US" smtClean="0"/>
              <a:t>23</a:t>
            </a:fld>
            <a:endParaRPr lang="en-US"/>
          </a:p>
        </p:txBody>
      </p:sp>
    </p:spTree>
    <p:extLst>
      <p:ext uri="{BB962C8B-B14F-4D97-AF65-F5344CB8AC3E}">
        <p14:creationId xmlns:p14="http://schemas.microsoft.com/office/powerpoint/2010/main" val="32348138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260648"/>
            <a:ext cx="7886700" cy="792088"/>
          </a:xfrm>
        </p:spPr>
        <p:txBody>
          <a:bodyPr>
            <a:normAutofit/>
          </a:bodyPr>
          <a:lstStyle/>
          <a:p>
            <a:r>
              <a:rPr lang="fr-FR" sz="3600" dirty="0">
                <a:solidFill>
                  <a:schemeClr val="accent1"/>
                </a:solidFill>
              </a:rPr>
              <a:t>Kvantitativ metod </a:t>
            </a:r>
          </a:p>
        </p:txBody>
      </p:sp>
      <p:sp>
        <p:nvSpPr>
          <p:cNvPr id="3" name="Espace réservé du contenu 2"/>
          <p:cNvSpPr>
            <a:spLocks noGrp="1"/>
          </p:cNvSpPr>
          <p:nvPr>
            <p:ph idx="1"/>
          </p:nvPr>
        </p:nvSpPr>
        <p:spPr>
          <a:xfrm>
            <a:off x="628650" y="1052736"/>
            <a:ext cx="7886700" cy="5304250"/>
          </a:xfrm>
        </p:spPr>
        <p:txBody>
          <a:bodyPr>
            <a:normAutofit/>
          </a:bodyPr>
          <a:lstStyle/>
          <a:p>
            <a:pPr marL="0" indent="0">
              <a:buNone/>
            </a:pPr>
            <a:r>
              <a:rPr lang="sv-SE" sz="1800" b="1" dirty="0"/>
              <a:t>Syfte: </a:t>
            </a:r>
            <a:r>
              <a:rPr lang="sv-SE" sz="1800" dirty="0"/>
              <a:t>undersöka samspelet mellan innovation, </a:t>
            </a:r>
            <a:r>
              <a:rPr lang="sv-SE" sz="1800" dirty="0" err="1"/>
              <a:t>arbetskvalité</a:t>
            </a:r>
            <a:r>
              <a:rPr lang="sv-SE" sz="1800" dirty="0"/>
              <a:t> och sysselsättning  </a:t>
            </a:r>
          </a:p>
          <a:p>
            <a:pPr marL="0" indent="0">
              <a:buNone/>
            </a:pPr>
            <a:r>
              <a:rPr lang="sv-SE" sz="1800" b="1" dirty="0"/>
              <a:t>Problem: </a:t>
            </a:r>
            <a:r>
              <a:rPr lang="sv-SE" sz="1800" dirty="0"/>
              <a:t>Företag som innoverar och företag som inte innoverar har olika strukturella karakteristika (observerbara och icke-observerbara), som kan påverka sysselsättning och </a:t>
            </a:r>
            <a:r>
              <a:rPr lang="sv-SE" sz="1800" dirty="0" err="1"/>
              <a:t>arbetskvalité</a:t>
            </a:r>
            <a:r>
              <a:rPr lang="sv-SE" sz="1800" dirty="0"/>
              <a:t>. </a:t>
            </a:r>
          </a:p>
          <a:p>
            <a:pPr marL="0" indent="0">
              <a:buNone/>
            </a:pPr>
            <a:r>
              <a:rPr lang="fr-FR" sz="1800" b="1" dirty="0"/>
              <a:t>Metod: </a:t>
            </a:r>
            <a:r>
              <a:rPr lang="en-GB" sz="1800" dirty="0"/>
              <a:t>propensity score matching model (Rosenbaum &amp; Rubin (1983); </a:t>
            </a:r>
            <a:r>
              <a:rPr lang="sv-SE" sz="1800" dirty="0"/>
              <a:t>varje företag som</a:t>
            </a:r>
            <a:r>
              <a:rPr lang="en-GB" sz="1800" dirty="0"/>
              <a:t> </a:t>
            </a:r>
            <a:r>
              <a:rPr lang="sv-SE" sz="1800" dirty="0"/>
              <a:t>innoverar (mellan 2010-2012), matchas med ett identisk kontrafaktisk företag som inte </a:t>
            </a:r>
            <a:r>
              <a:rPr lang="sv-SE" sz="1800" dirty="0" err="1"/>
              <a:t>innoverar</a:t>
            </a:r>
            <a:r>
              <a:rPr lang="sv-SE" sz="1800" dirty="0"/>
              <a:t>.</a:t>
            </a:r>
            <a:r>
              <a:rPr lang="sv-SE" sz="1800" dirty="0">
                <a:solidFill>
                  <a:srgbClr val="00B0F0"/>
                </a:solidFill>
              </a:rPr>
              <a:t> </a:t>
            </a:r>
          </a:p>
          <a:p>
            <a:pPr marL="0" indent="0">
              <a:buNone/>
            </a:pPr>
            <a:r>
              <a:rPr lang="en-GB" sz="1800" b="1" dirty="0" err="1"/>
              <a:t>Databaser</a:t>
            </a:r>
            <a:r>
              <a:rPr lang="en-GB" sz="1800" dirty="0"/>
              <a:t>:</a:t>
            </a:r>
          </a:p>
          <a:p>
            <a:r>
              <a:rPr lang="en-GB" sz="1800" b="1" dirty="0" err="1"/>
              <a:t>Frankrike</a:t>
            </a:r>
            <a:r>
              <a:rPr lang="en-GB" sz="1800" dirty="0"/>
              <a:t>: Tre </a:t>
            </a:r>
            <a:r>
              <a:rPr lang="en-GB" sz="1800" dirty="0" err="1"/>
              <a:t>databaser</a:t>
            </a:r>
            <a:r>
              <a:rPr lang="en-GB" sz="1800" dirty="0"/>
              <a:t> </a:t>
            </a:r>
            <a:r>
              <a:rPr lang="en-GB" sz="1800" dirty="0" err="1"/>
              <a:t>på</a:t>
            </a:r>
            <a:r>
              <a:rPr lang="en-GB" sz="1800" dirty="0"/>
              <a:t> </a:t>
            </a:r>
            <a:r>
              <a:rPr lang="en-GB" sz="1800" dirty="0" err="1"/>
              <a:t>företagsnivå</a:t>
            </a:r>
            <a:r>
              <a:rPr lang="en-GB" sz="1800" dirty="0"/>
              <a:t>: Community Innovation Survey (CIS –</a:t>
            </a:r>
            <a:r>
              <a:rPr lang="en-GB" sz="1800" dirty="0" err="1"/>
              <a:t>görs</a:t>
            </a:r>
            <a:r>
              <a:rPr lang="en-GB" sz="1800" dirty="0"/>
              <a:t> </a:t>
            </a:r>
            <a:r>
              <a:rPr lang="en-GB" sz="1800" dirty="0" err="1"/>
              <a:t>vartannat</a:t>
            </a:r>
            <a:r>
              <a:rPr lang="en-GB" sz="1800" dirty="0"/>
              <a:t> </a:t>
            </a:r>
            <a:r>
              <a:rPr lang="en-GB" sz="1800" dirty="0" err="1"/>
              <a:t>år</a:t>
            </a:r>
            <a:r>
              <a:rPr lang="en-GB" sz="1800" dirty="0"/>
              <a:t>), administrative data (</a:t>
            </a:r>
            <a:r>
              <a:rPr lang="en-GB" sz="1800" dirty="0" err="1"/>
              <a:t>Déclarations</a:t>
            </a:r>
            <a:r>
              <a:rPr lang="en-GB" sz="1800" dirty="0"/>
              <a:t> </a:t>
            </a:r>
            <a:r>
              <a:rPr lang="en-GB" sz="1800" dirty="0" err="1"/>
              <a:t>Annuelles</a:t>
            </a:r>
            <a:r>
              <a:rPr lang="en-GB" sz="1800" dirty="0"/>
              <a:t> de </a:t>
            </a:r>
            <a:r>
              <a:rPr lang="en-GB" sz="1800" dirty="0" err="1"/>
              <a:t>Données</a:t>
            </a:r>
            <a:r>
              <a:rPr lang="en-GB" sz="1800" dirty="0"/>
              <a:t> </a:t>
            </a:r>
            <a:r>
              <a:rPr lang="en-GB" sz="1800" dirty="0" err="1"/>
              <a:t>Sociales</a:t>
            </a:r>
            <a:r>
              <a:rPr lang="en-GB" sz="1800" dirty="0"/>
              <a:t> - DADS) </a:t>
            </a:r>
            <a:r>
              <a:rPr lang="en-GB" sz="1800" dirty="0" err="1"/>
              <a:t>och</a:t>
            </a:r>
            <a:r>
              <a:rPr lang="en-GB" sz="1800" dirty="0"/>
              <a:t> fiscal data (FARE-FICUS) =&gt; </a:t>
            </a:r>
            <a:r>
              <a:rPr lang="en-GB" sz="1800" dirty="0" err="1"/>
              <a:t>urval</a:t>
            </a:r>
            <a:r>
              <a:rPr lang="en-GB" sz="1800" dirty="0"/>
              <a:t> 14,204 </a:t>
            </a:r>
            <a:r>
              <a:rPr lang="en-GB" sz="1800" dirty="0" err="1"/>
              <a:t>företag</a:t>
            </a:r>
            <a:endParaRPr lang="en-GB" sz="1800" dirty="0"/>
          </a:p>
          <a:p>
            <a:r>
              <a:rPr lang="en-GB" sz="1800" b="1" dirty="0" err="1"/>
              <a:t>Tyskland</a:t>
            </a:r>
            <a:r>
              <a:rPr lang="en-GB" sz="1800" dirty="0"/>
              <a:t>: Institute for Employment Research (IAB) Establishment Panel </a:t>
            </a:r>
            <a:r>
              <a:rPr lang="sv-SE" sz="1800" dirty="0"/>
              <a:t>är en årlig </a:t>
            </a:r>
            <a:r>
              <a:rPr lang="sv-SE" sz="1800" dirty="0" err="1"/>
              <a:t>represenatativ</a:t>
            </a:r>
            <a:r>
              <a:rPr lang="sv-SE" sz="1800" dirty="0"/>
              <a:t> enkät till arbetsgivare som omfattatar 16,000 företag I alla industrier och alla storlekar. </a:t>
            </a:r>
          </a:p>
          <a:p>
            <a:r>
              <a:rPr lang="en-GB" sz="1800" b="1" dirty="0" err="1"/>
              <a:t>Spanien</a:t>
            </a:r>
            <a:r>
              <a:rPr lang="en-GB" sz="1800" dirty="0"/>
              <a:t>: </a:t>
            </a:r>
            <a:r>
              <a:rPr lang="fr-FR" sz="1800" dirty="0"/>
              <a:t>Survey on Business Strategy (Encuesta de Estrategias Empresariales, ESEE) </a:t>
            </a:r>
            <a:r>
              <a:rPr lang="sv-SE" sz="1800" dirty="0"/>
              <a:t>är en årlig enkät av den </a:t>
            </a:r>
            <a:r>
              <a:rPr lang="en-GB" sz="1800" dirty="0"/>
              <a:t>Sociedad </a:t>
            </a:r>
            <a:r>
              <a:rPr lang="en-GB" sz="1800" dirty="0" err="1"/>
              <a:t>Estatal</a:t>
            </a:r>
            <a:r>
              <a:rPr lang="en-GB" sz="1800" dirty="0"/>
              <a:t> de </a:t>
            </a:r>
            <a:r>
              <a:rPr lang="en-GB" sz="1800" dirty="0" err="1"/>
              <a:t>Participaciones</a:t>
            </a:r>
            <a:r>
              <a:rPr lang="en-GB" sz="1800" dirty="0"/>
              <a:t> </a:t>
            </a:r>
            <a:r>
              <a:rPr lang="en-GB" sz="1800" dirty="0" err="1"/>
              <a:t>Industriales</a:t>
            </a:r>
            <a:r>
              <a:rPr lang="en-GB" sz="1800" dirty="0"/>
              <a:t> Foundation, </a:t>
            </a:r>
            <a:r>
              <a:rPr lang="sv-SE" sz="1800" dirty="0"/>
              <a:t>som är en del av Spaniens industriministeriets panel av 1857 företag I tillverkningsindustrin. </a:t>
            </a:r>
          </a:p>
        </p:txBody>
      </p:sp>
      <p:sp>
        <p:nvSpPr>
          <p:cNvPr id="4" name="Platshållare för bildnummer 3">
            <a:extLst>
              <a:ext uri="{FF2B5EF4-FFF2-40B4-BE49-F238E27FC236}">
                <a16:creationId xmlns:a16="http://schemas.microsoft.com/office/drawing/2014/main" id="{0EDED921-3C3A-4F31-8E7B-E1F4C2FC8266}"/>
              </a:ext>
            </a:extLst>
          </p:cNvPr>
          <p:cNvSpPr>
            <a:spLocks noGrp="1"/>
          </p:cNvSpPr>
          <p:nvPr>
            <p:ph type="sldNum" sz="quarter" idx="12"/>
          </p:nvPr>
        </p:nvSpPr>
        <p:spPr/>
        <p:txBody>
          <a:bodyPr/>
          <a:lstStyle/>
          <a:p>
            <a:fld id="{657F4109-707F-41EB-948E-7FDB5C97D09B}" type="slidenum">
              <a:rPr lang="en-US" smtClean="0"/>
              <a:t>24</a:t>
            </a:fld>
            <a:endParaRPr lang="en-US"/>
          </a:p>
        </p:txBody>
      </p:sp>
    </p:spTree>
    <p:extLst>
      <p:ext uri="{BB962C8B-B14F-4D97-AF65-F5344CB8AC3E}">
        <p14:creationId xmlns:p14="http://schemas.microsoft.com/office/powerpoint/2010/main" val="1580862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353184"/>
            <a:ext cx="7886700" cy="915576"/>
          </a:xfrm>
        </p:spPr>
        <p:txBody>
          <a:bodyPr>
            <a:noAutofit/>
          </a:bodyPr>
          <a:lstStyle/>
          <a:p>
            <a:r>
              <a:rPr lang="fr-FR" sz="3600" dirty="0">
                <a:solidFill>
                  <a:schemeClr val="accent1"/>
                </a:solidFill>
              </a:rPr>
              <a:t>Variabler: innovation, arbetskvalitet och </a:t>
            </a:r>
            <a:r>
              <a:rPr lang="en-US" sz="3600" dirty="0">
                <a:solidFill>
                  <a:schemeClr val="accent1"/>
                </a:solidFill>
              </a:rPr>
              <a:t>sysselsättning </a:t>
            </a:r>
            <a:endParaRPr lang="fr-FR" sz="3600" dirty="0">
              <a:solidFill>
                <a:schemeClr val="accent1"/>
              </a:solidFill>
            </a:endParaRPr>
          </a:p>
        </p:txBody>
      </p:sp>
      <p:sp>
        <p:nvSpPr>
          <p:cNvPr id="3" name="Espace réservé du contenu 2"/>
          <p:cNvSpPr>
            <a:spLocks noGrp="1"/>
          </p:cNvSpPr>
          <p:nvPr>
            <p:ph idx="1"/>
          </p:nvPr>
        </p:nvSpPr>
        <p:spPr>
          <a:xfrm>
            <a:off x="734160" y="4060234"/>
            <a:ext cx="7886700" cy="2393102"/>
          </a:xfrm>
        </p:spPr>
        <p:txBody>
          <a:bodyPr numCol="3">
            <a:noAutofit/>
          </a:bodyPr>
          <a:lstStyle/>
          <a:p>
            <a:r>
              <a:rPr lang="fr-FR" sz="1400" dirty="0"/>
              <a:t>Total workforce (alla)</a:t>
            </a:r>
          </a:p>
          <a:p>
            <a:r>
              <a:rPr lang="fr-FR" sz="1400" dirty="0"/>
              <a:t>Workforce by level of skills or occupations (alla)</a:t>
            </a:r>
          </a:p>
          <a:p>
            <a:r>
              <a:rPr lang="fr-FR" sz="1400" dirty="0"/>
              <a:t>Workforce by type of contract (open-ended, fixed-term, </a:t>
            </a:r>
            <a:r>
              <a:rPr lang="fr-FR" sz="1400" i="1" dirty="0"/>
              <a:t>+ part-time, low-paid workers and one-euro jobbers in Germany</a:t>
            </a:r>
            <a:r>
              <a:rPr lang="fr-FR" sz="1400" dirty="0"/>
              <a:t>) (alla)</a:t>
            </a:r>
          </a:p>
          <a:p>
            <a:r>
              <a:rPr lang="fr-FR" sz="1400" dirty="0" err="1"/>
              <a:t>Workforce</a:t>
            </a:r>
            <a:r>
              <a:rPr lang="fr-FR" sz="1400" dirty="0"/>
              <a:t> by </a:t>
            </a:r>
            <a:r>
              <a:rPr lang="fr-FR" sz="1400" dirty="0" err="1"/>
              <a:t>sex</a:t>
            </a:r>
            <a:r>
              <a:rPr lang="fr-FR" sz="1400" dirty="0"/>
              <a:t> (DE, FR)</a:t>
            </a:r>
          </a:p>
          <a:p>
            <a:endParaRPr lang="fr-FR" sz="1400" dirty="0"/>
          </a:p>
          <a:p>
            <a:r>
              <a:rPr lang="fr-FR" sz="1400" dirty="0"/>
              <a:t>Monthly or hourly gross pay (alla)</a:t>
            </a:r>
          </a:p>
          <a:p>
            <a:r>
              <a:rPr lang="fr-FR" sz="1400" dirty="0" err="1"/>
              <a:t>Average</a:t>
            </a:r>
            <a:r>
              <a:rPr lang="fr-FR" sz="1400" dirty="0"/>
              <a:t> </a:t>
            </a:r>
            <a:r>
              <a:rPr lang="fr-FR" sz="1400" dirty="0" err="1"/>
              <a:t>number</a:t>
            </a:r>
            <a:r>
              <a:rPr lang="fr-FR" sz="1400" dirty="0"/>
              <a:t> of </a:t>
            </a:r>
            <a:r>
              <a:rPr lang="fr-FR" sz="1400" dirty="0" err="1"/>
              <a:t>hours</a:t>
            </a:r>
            <a:r>
              <a:rPr lang="fr-FR" sz="1400" dirty="0"/>
              <a:t> </a:t>
            </a:r>
            <a:r>
              <a:rPr lang="fr-FR" sz="1400" dirty="0" err="1"/>
              <a:t>worked</a:t>
            </a:r>
            <a:r>
              <a:rPr lang="fr-FR" sz="1400" dirty="0"/>
              <a:t> per </a:t>
            </a:r>
            <a:r>
              <a:rPr lang="fr-FR" sz="1400" dirty="0" err="1"/>
              <a:t>employee</a:t>
            </a:r>
            <a:r>
              <a:rPr lang="fr-FR" sz="1400" dirty="0"/>
              <a:t> (FR, DE)</a:t>
            </a:r>
          </a:p>
          <a:p>
            <a:r>
              <a:rPr lang="fr-FR" sz="1400" dirty="0"/>
              <a:t>Gross </a:t>
            </a:r>
            <a:r>
              <a:rPr lang="fr-FR" sz="1400" dirty="0" err="1"/>
              <a:t>pay</a:t>
            </a:r>
            <a:r>
              <a:rPr lang="fr-FR" sz="1400" dirty="0"/>
              <a:t> by </a:t>
            </a:r>
            <a:r>
              <a:rPr lang="fr-FR" sz="1400" dirty="0" err="1"/>
              <a:t>sex</a:t>
            </a:r>
            <a:r>
              <a:rPr lang="fr-FR" sz="1400" dirty="0"/>
              <a:t> (FR)</a:t>
            </a:r>
          </a:p>
          <a:p>
            <a:r>
              <a:rPr lang="fr-FR" sz="1400" dirty="0"/>
              <a:t>Gross </a:t>
            </a:r>
            <a:r>
              <a:rPr lang="fr-FR" sz="1400" dirty="0" err="1"/>
              <a:t>pay</a:t>
            </a:r>
            <a:r>
              <a:rPr lang="fr-FR" sz="1400" dirty="0"/>
              <a:t> by </a:t>
            </a:r>
            <a:r>
              <a:rPr lang="fr-FR" sz="1400" dirty="0" err="1"/>
              <a:t>level</a:t>
            </a:r>
            <a:r>
              <a:rPr lang="fr-FR" sz="1400" dirty="0"/>
              <a:t> of </a:t>
            </a:r>
            <a:r>
              <a:rPr lang="fr-FR" sz="1400" dirty="0" err="1"/>
              <a:t>skill</a:t>
            </a:r>
            <a:r>
              <a:rPr lang="fr-FR" sz="1400" dirty="0"/>
              <a:t> or occupation (FR)</a:t>
            </a:r>
          </a:p>
          <a:p>
            <a:r>
              <a:rPr lang="fr-FR" sz="1400" dirty="0" err="1"/>
              <a:t>Gender</a:t>
            </a:r>
            <a:r>
              <a:rPr lang="fr-FR" sz="1400" dirty="0"/>
              <a:t> </a:t>
            </a:r>
            <a:r>
              <a:rPr lang="fr-FR" sz="1400" dirty="0" err="1"/>
              <a:t>wage</a:t>
            </a:r>
            <a:r>
              <a:rPr lang="fr-FR" sz="1400" dirty="0"/>
              <a:t> gap (M-W) (FR)</a:t>
            </a:r>
          </a:p>
          <a:p>
            <a:r>
              <a:rPr lang="fr-FR" sz="1400" dirty="0" err="1"/>
              <a:t>Occupational</a:t>
            </a:r>
            <a:r>
              <a:rPr lang="fr-FR" sz="1400" dirty="0"/>
              <a:t> group  </a:t>
            </a:r>
            <a:r>
              <a:rPr lang="fr-FR" sz="1400" dirty="0" err="1"/>
              <a:t>pay</a:t>
            </a:r>
            <a:r>
              <a:rPr lang="fr-FR" sz="1400" dirty="0"/>
              <a:t> gap (</a:t>
            </a:r>
            <a:r>
              <a:rPr lang="fr-FR" sz="1400" dirty="0" err="1"/>
              <a:t>highest-lowest</a:t>
            </a:r>
            <a:r>
              <a:rPr lang="fr-FR" sz="1400" dirty="0"/>
              <a:t>) (FR)</a:t>
            </a:r>
          </a:p>
          <a:p>
            <a:r>
              <a:rPr lang="en-US" sz="1400" i="1" dirty="0"/>
              <a:t>+ Expenditure on external training per worker in Spain</a:t>
            </a:r>
          </a:p>
          <a:p>
            <a:r>
              <a:rPr lang="en-US" sz="1400" i="1" dirty="0"/>
              <a:t>+ Turnover in Germany</a:t>
            </a:r>
          </a:p>
          <a:p>
            <a:r>
              <a:rPr lang="fr-FR" sz="1400" i="1" dirty="0"/>
              <a:t>+ </a:t>
            </a:r>
            <a:r>
              <a:rPr lang="fr-FR" sz="1400" i="1" dirty="0" err="1"/>
              <a:t>Synthetic</a:t>
            </a:r>
            <a:r>
              <a:rPr lang="fr-FR" sz="1400" i="1" dirty="0"/>
              <a:t> job </a:t>
            </a:r>
            <a:r>
              <a:rPr lang="fr-FR" sz="1400" i="1" dirty="0" err="1"/>
              <a:t>quality</a:t>
            </a:r>
            <a:r>
              <a:rPr lang="fr-FR" sz="1400" i="1" dirty="0"/>
              <a:t> index </a:t>
            </a:r>
            <a:r>
              <a:rPr lang="en-US" sz="1400" i="1" dirty="0"/>
              <a:t>in France</a:t>
            </a:r>
            <a:r>
              <a:rPr lang="fr-FR" sz="1400" i="1" dirty="0"/>
              <a:t> (</a:t>
            </a:r>
            <a:r>
              <a:rPr lang="en-US" sz="1400" i="1" dirty="0"/>
              <a:t>open-ended contracts, hours of work, hourly wages and gender wage ratio W/M)</a:t>
            </a:r>
          </a:p>
        </p:txBody>
      </p:sp>
      <p:sp>
        <p:nvSpPr>
          <p:cNvPr id="4" name="ZoneTexte 3"/>
          <p:cNvSpPr txBox="1"/>
          <p:nvPr/>
        </p:nvSpPr>
        <p:spPr>
          <a:xfrm>
            <a:off x="729761" y="1628800"/>
            <a:ext cx="7785589" cy="2154436"/>
          </a:xfrm>
          <a:prstGeom prst="rect">
            <a:avLst/>
          </a:prstGeom>
          <a:noFill/>
        </p:spPr>
        <p:txBody>
          <a:bodyPr wrap="square" rtlCol="0">
            <a:spAutoFit/>
          </a:bodyPr>
          <a:lstStyle/>
          <a:p>
            <a:r>
              <a:rPr lang="fr-FR" b="1" dirty="0"/>
              <a:t>Innovation: undersöka effekter av olika typer av innovation</a:t>
            </a:r>
            <a:r>
              <a:rPr lang="fr-FR" dirty="0"/>
              <a:t>:</a:t>
            </a:r>
          </a:p>
          <a:p>
            <a:pPr marL="557213" lvl="1" indent="-214313">
              <a:buFont typeface="Arial" panose="020B0604020202020204" pitchFamily="34" charset="0"/>
              <a:buChar char="•"/>
            </a:pPr>
            <a:r>
              <a:rPr lang="fr-FR" sz="1600" dirty="0"/>
              <a:t>Teknologiska </a:t>
            </a:r>
          </a:p>
          <a:p>
            <a:pPr marL="900113" lvl="2" indent="-214313">
              <a:buFont typeface="Arial" panose="020B0604020202020204" pitchFamily="34" charset="0"/>
              <a:buChar char="•"/>
            </a:pPr>
            <a:r>
              <a:rPr lang="fr-FR" sz="1600" dirty="0"/>
              <a:t>Produkt </a:t>
            </a:r>
          </a:p>
          <a:p>
            <a:pPr marL="900113" lvl="2" indent="-214313">
              <a:buFont typeface="Arial" panose="020B0604020202020204" pitchFamily="34" charset="0"/>
              <a:buChar char="•"/>
            </a:pPr>
            <a:r>
              <a:rPr lang="fr-FR" sz="1600" dirty="0"/>
              <a:t>Produkt som är ny på marknaden (‘radikal’ produktinnovation)</a:t>
            </a:r>
          </a:p>
          <a:p>
            <a:pPr marL="900113" lvl="2" indent="-214313">
              <a:buFont typeface="Arial" panose="020B0604020202020204" pitchFamily="34" charset="0"/>
              <a:buChar char="•"/>
            </a:pPr>
            <a:r>
              <a:rPr lang="fr-FR" sz="1600" dirty="0"/>
              <a:t>Process </a:t>
            </a:r>
          </a:p>
          <a:p>
            <a:pPr marL="557213" lvl="1" indent="-214313">
              <a:buFont typeface="Arial" panose="020B0604020202020204" pitchFamily="34" charset="0"/>
              <a:buChar char="•"/>
            </a:pPr>
            <a:r>
              <a:rPr lang="fr-FR" sz="1600" dirty="0"/>
              <a:t>Organisatorisk innovation</a:t>
            </a:r>
          </a:p>
          <a:p>
            <a:r>
              <a:rPr lang="fr-FR" b="1" dirty="0"/>
              <a:t>Analysera effekter på olika dimensioner av arbetskvalité och sysselsättning: </a:t>
            </a:r>
            <a:r>
              <a:rPr lang="fr-FR" dirty="0"/>
              <a:t>(variabler på engelska och land  (i parentes)  </a:t>
            </a:r>
          </a:p>
        </p:txBody>
      </p:sp>
      <p:sp>
        <p:nvSpPr>
          <p:cNvPr id="5" name="Platshållare för bildnummer 4">
            <a:extLst>
              <a:ext uri="{FF2B5EF4-FFF2-40B4-BE49-F238E27FC236}">
                <a16:creationId xmlns:a16="http://schemas.microsoft.com/office/drawing/2014/main" id="{2452EC5E-FC54-4904-9C85-685A27EA4500}"/>
              </a:ext>
            </a:extLst>
          </p:cNvPr>
          <p:cNvSpPr>
            <a:spLocks noGrp="1"/>
          </p:cNvSpPr>
          <p:nvPr>
            <p:ph type="sldNum" sz="quarter" idx="12"/>
          </p:nvPr>
        </p:nvSpPr>
        <p:spPr/>
        <p:txBody>
          <a:bodyPr/>
          <a:lstStyle/>
          <a:p>
            <a:fld id="{657F4109-707F-41EB-948E-7FDB5C97D09B}" type="slidenum">
              <a:rPr lang="en-US" smtClean="0"/>
              <a:t>25</a:t>
            </a:fld>
            <a:endParaRPr lang="en-US" dirty="0"/>
          </a:p>
        </p:txBody>
      </p:sp>
    </p:spTree>
    <p:extLst>
      <p:ext uri="{BB962C8B-B14F-4D97-AF65-F5344CB8AC3E}">
        <p14:creationId xmlns:p14="http://schemas.microsoft.com/office/powerpoint/2010/main" val="22887800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54A06-6227-41B8-A294-E589068BCCF9}"/>
              </a:ext>
            </a:extLst>
          </p:cNvPr>
          <p:cNvSpPr>
            <a:spLocks noGrp="1"/>
          </p:cNvSpPr>
          <p:nvPr>
            <p:ph type="title"/>
          </p:nvPr>
        </p:nvSpPr>
        <p:spPr/>
        <p:txBody>
          <a:bodyPr/>
          <a:lstStyle/>
          <a:p>
            <a:r>
              <a:rPr lang="en-GB" sz="3600" dirty="0" err="1">
                <a:solidFill>
                  <a:schemeClr val="accent1"/>
                </a:solidFill>
              </a:rPr>
              <a:t>Resultat</a:t>
            </a:r>
            <a:r>
              <a:rPr lang="en-GB" sz="3600" dirty="0">
                <a:solidFill>
                  <a:schemeClr val="accent1"/>
                </a:solidFill>
              </a:rPr>
              <a:t>: </a:t>
            </a:r>
            <a:r>
              <a:rPr lang="en-GB" sz="3600" dirty="0" err="1">
                <a:solidFill>
                  <a:schemeClr val="accent1"/>
                </a:solidFill>
              </a:rPr>
              <a:t>strukturella</a:t>
            </a:r>
            <a:r>
              <a:rPr lang="en-GB" sz="3600" dirty="0">
                <a:solidFill>
                  <a:schemeClr val="accent1"/>
                </a:solidFill>
              </a:rPr>
              <a:t> </a:t>
            </a:r>
            <a:r>
              <a:rPr lang="en-GB" sz="3600" dirty="0" err="1">
                <a:solidFill>
                  <a:schemeClr val="accent1"/>
                </a:solidFill>
              </a:rPr>
              <a:t>drivkrafter</a:t>
            </a:r>
            <a:r>
              <a:rPr lang="en-GB" sz="3600" dirty="0">
                <a:solidFill>
                  <a:schemeClr val="accent1"/>
                </a:solidFill>
              </a:rPr>
              <a:t> </a:t>
            </a:r>
            <a:r>
              <a:rPr lang="en-GB" sz="3600" dirty="0" err="1">
                <a:solidFill>
                  <a:schemeClr val="accent1"/>
                </a:solidFill>
              </a:rPr>
              <a:t>bakom</a:t>
            </a:r>
            <a:r>
              <a:rPr lang="en-GB" sz="3600" dirty="0">
                <a:solidFill>
                  <a:schemeClr val="accent1"/>
                </a:solidFill>
              </a:rPr>
              <a:t> </a:t>
            </a:r>
            <a:r>
              <a:rPr lang="en-GB" sz="3600" dirty="0" err="1">
                <a:solidFill>
                  <a:schemeClr val="accent1"/>
                </a:solidFill>
              </a:rPr>
              <a:t>företags</a:t>
            </a:r>
            <a:r>
              <a:rPr lang="en-GB" sz="3600" dirty="0">
                <a:solidFill>
                  <a:schemeClr val="accent1"/>
                </a:solidFill>
              </a:rPr>
              <a:t> </a:t>
            </a:r>
            <a:r>
              <a:rPr lang="en-GB" sz="3600" dirty="0" err="1">
                <a:solidFill>
                  <a:schemeClr val="accent1"/>
                </a:solidFill>
              </a:rPr>
              <a:t>innovationsförmåga</a:t>
            </a:r>
            <a:endParaRPr lang="en-GB" sz="3600" dirty="0">
              <a:solidFill>
                <a:schemeClr val="accent1"/>
              </a:solidFill>
            </a:endParaRPr>
          </a:p>
        </p:txBody>
      </p:sp>
      <p:sp>
        <p:nvSpPr>
          <p:cNvPr id="3" name="Content Placeholder 2">
            <a:extLst>
              <a:ext uri="{FF2B5EF4-FFF2-40B4-BE49-F238E27FC236}">
                <a16:creationId xmlns:a16="http://schemas.microsoft.com/office/drawing/2014/main" id="{9132A38A-9FED-4267-B535-2451FE02030C}"/>
              </a:ext>
            </a:extLst>
          </p:cNvPr>
          <p:cNvSpPr>
            <a:spLocks noGrp="1"/>
          </p:cNvSpPr>
          <p:nvPr>
            <p:ph idx="1"/>
          </p:nvPr>
        </p:nvSpPr>
        <p:spPr>
          <a:xfrm>
            <a:off x="654613" y="1700808"/>
            <a:ext cx="7886700" cy="4392488"/>
          </a:xfrm>
        </p:spPr>
        <p:txBody>
          <a:bodyPr>
            <a:normAutofit lnSpcReduction="10000"/>
          </a:bodyPr>
          <a:lstStyle/>
          <a:p>
            <a:r>
              <a:rPr lang="en-GB" sz="2400" dirty="0" err="1"/>
              <a:t>Positiva</a:t>
            </a:r>
            <a:r>
              <a:rPr lang="en-GB" sz="2400" dirty="0"/>
              <a:t> </a:t>
            </a:r>
            <a:r>
              <a:rPr lang="en-GB" sz="2400" dirty="0" err="1"/>
              <a:t>korrelationer</a:t>
            </a:r>
            <a:r>
              <a:rPr lang="en-GB" sz="2400" dirty="0"/>
              <a:t> </a:t>
            </a:r>
            <a:r>
              <a:rPr lang="en-GB" sz="2400" dirty="0" err="1"/>
              <a:t>mellan</a:t>
            </a:r>
            <a:r>
              <a:rPr lang="en-GB" sz="2400" dirty="0"/>
              <a:t> </a:t>
            </a:r>
            <a:r>
              <a:rPr lang="en-GB" sz="2400" dirty="0" err="1"/>
              <a:t>förestags</a:t>
            </a:r>
            <a:r>
              <a:rPr lang="en-GB" sz="2400" dirty="0"/>
              <a:t> </a:t>
            </a:r>
            <a:r>
              <a:rPr lang="en-GB" sz="2400" dirty="0" err="1"/>
              <a:t>storlek</a:t>
            </a:r>
            <a:r>
              <a:rPr lang="en-GB" sz="2400" dirty="0"/>
              <a:t> </a:t>
            </a:r>
            <a:r>
              <a:rPr lang="en-GB" sz="2400" dirty="0" err="1"/>
              <a:t>och</a:t>
            </a:r>
            <a:r>
              <a:rPr lang="en-GB" sz="2400" dirty="0"/>
              <a:t> innovation </a:t>
            </a:r>
            <a:r>
              <a:rPr lang="en-GB" sz="2400" dirty="0" err="1"/>
              <a:t>i</a:t>
            </a:r>
            <a:r>
              <a:rPr lang="en-GB" sz="2400" dirty="0"/>
              <a:t> </a:t>
            </a:r>
            <a:r>
              <a:rPr lang="en-GB" sz="2400" dirty="0" err="1"/>
              <a:t>samtliga</a:t>
            </a:r>
            <a:r>
              <a:rPr lang="en-GB" sz="2400" dirty="0"/>
              <a:t> </a:t>
            </a:r>
            <a:r>
              <a:rPr lang="en-GB" sz="2400" dirty="0" err="1"/>
              <a:t>tre</a:t>
            </a:r>
            <a:r>
              <a:rPr lang="en-GB" sz="2400" dirty="0"/>
              <a:t> </a:t>
            </a:r>
            <a:r>
              <a:rPr lang="en-GB" sz="2400" dirty="0" err="1"/>
              <a:t>länder</a:t>
            </a:r>
            <a:r>
              <a:rPr lang="en-GB" sz="2400" dirty="0"/>
              <a:t>.</a:t>
            </a:r>
          </a:p>
          <a:p>
            <a:endParaRPr lang="en-GB" sz="2000" dirty="0"/>
          </a:p>
          <a:p>
            <a:r>
              <a:rPr lang="en-GB" sz="2400" dirty="0" err="1"/>
              <a:t>Korrelation</a:t>
            </a:r>
            <a:r>
              <a:rPr lang="en-GB" sz="2400" dirty="0"/>
              <a:t> med </a:t>
            </a:r>
            <a:r>
              <a:rPr lang="en-GB" sz="2400" dirty="0" err="1"/>
              <a:t>företagets</a:t>
            </a:r>
            <a:r>
              <a:rPr lang="en-GB" sz="2400" dirty="0"/>
              <a:t> </a:t>
            </a:r>
            <a:r>
              <a:rPr lang="en-GB" sz="2400" dirty="0" err="1"/>
              <a:t>ålder</a:t>
            </a:r>
            <a:r>
              <a:rPr lang="en-GB" sz="2400" dirty="0"/>
              <a:t> </a:t>
            </a:r>
            <a:r>
              <a:rPr lang="en-GB" sz="2400" dirty="0" err="1"/>
              <a:t>är</a:t>
            </a:r>
            <a:r>
              <a:rPr lang="en-GB" sz="2400" dirty="0"/>
              <a:t> </a:t>
            </a:r>
            <a:r>
              <a:rPr lang="en-GB" sz="2400" dirty="0" err="1"/>
              <a:t>tvetydig</a:t>
            </a:r>
            <a:r>
              <a:rPr lang="en-GB" sz="2400" dirty="0"/>
              <a:t>:</a:t>
            </a:r>
          </a:p>
          <a:p>
            <a:pPr marL="342900" lvl="1" indent="0">
              <a:buNone/>
            </a:pPr>
            <a:r>
              <a:rPr lang="sv-SE" dirty="0"/>
              <a:t>Innovativa företag i Tyskland och </a:t>
            </a:r>
            <a:r>
              <a:rPr lang="sv-SE" dirty="0" err="1"/>
              <a:t>Franrike</a:t>
            </a:r>
            <a:r>
              <a:rPr lang="sv-SE" dirty="0"/>
              <a:t> är yngre än motsvarande icke innovativa företag, men äldre i Spanien. Detta gäller produktinnovation, ålder för andra typer av innovation är inte signifikant)</a:t>
            </a:r>
          </a:p>
          <a:p>
            <a:pPr marL="0" indent="0">
              <a:buNone/>
            </a:pPr>
            <a:endParaRPr lang="sv-SE" sz="2000" dirty="0"/>
          </a:p>
          <a:p>
            <a:r>
              <a:rPr lang="sv-SE" sz="2400" dirty="0"/>
              <a:t>Att vara en del av en företagsgrupp/större koncern korrelerar positivt med innovation i alla tre länderna</a:t>
            </a:r>
            <a:r>
              <a:rPr lang="en-GB" sz="2400" dirty="0"/>
              <a:t>. </a:t>
            </a:r>
          </a:p>
          <a:p>
            <a:pPr marL="0" indent="0">
              <a:buNone/>
            </a:pPr>
            <a:endParaRPr lang="en-GB" sz="2000" dirty="0"/>
          </a:p>
          <a:p>
            <a:r>
              <a:rPr lang="sv-SE" sz="2400" dirty="0"/>
              <a:t>Företag i tillverkningsindustrin innoverar mer än företag i andra industrier </a:t>
            </a:r>
            <a:r>
              <a:rPr lang="en-GB" sz="2400" dirty="0"/>
              <a:t>(</a:t>
            </a:r>
            <a:r>
              <a:rPr lang="en-GB" sz="2400" dirty="0" err="1"/>
              <a:t>gäller</a:t>
            </a:r>
            <a:r>
              <a:rPr lang="en-GB" sz="2400" dirty="0"/>
              <a:t> </a:t>
            </a:r>
            <a:r>
              <a:rPr lang="en-GB" sz="2400" dirty="0" err="1"/>
              <a:t>samtliga</a:t>
            </a:r>
            <a:r>
              <a:rPr lang="en-GB" sz="2400" dirty="0"/>
              <a:t> </a:t>
            </a:r>
            <a:r>
              <a:rPr lang="en-GB" sz="2400" dirty="0" err="1"/>
              <a:t>tre</a:t>
            </a:r>
            <a:r>
              <a:rPr lang="en-GB" sz="2400" dirty="0"/>
              <a:t> </a:t>
            </a:r>
            <a:r>
              <a:rPr lang="en-GB" sz="2400" dirty="0" err="1"/>
              <a:t>länder</a:t>
            </a:r>
            <a:r>
              <a:rPr lang="en-GB" sz="2400" dirty="0"/>
              <a:t>). </a:t>
            </a:r>
          </a:p>
        </p:txBody>
      </p:sp>
      <p:sp>
        <p:nvSpPr>
          <p:cNvPr id="4" name="Platshållare för bildnummer 3">
            <a:extLst>
              <a:ext uri="{FF2B5EF4-FFF2-40B4-BE49-F238E27FC236}">
                <a16:creationId xmlns:a16="http://schemas.microsoft.com/office/drawing/2014/main" id="{2C96A65E-EB30-40A0-9E2B-94550B815259}"/>
              </a:ext>
            </a:extLst>
          </p:cNvPr>
          <p:cNvSpPr>
            <a:spLocks noGrp="1"/>
          </p:cNvSpPr>
          <p:nvPr>
            <p:ph type="sldNum" sz="quarter" idx="12"/>
          </p:nvPr>
        </p:nvSpPr>
        <p:spPr/>
        <p:txBody>
          <a:bodyPr/>
          <a:lstStyle/>
          <a:p>
            <a:fld id="{657F4109-707F-41EB-948E-7FDB5C97D09B}" type="slidenum">
              <a:rPr lang="en-US" smtClean="0"/>
              <a:t>26</a:t>
            </a:fld>
            <a:endParaRPr lang="en-US"/>
          </a:p>
        </p:txBody>
      </p:sp>
    </p:spTree>
    <p:extLst>
      <p:ext uri="{BB962C8B-B14F-4D97-AF65-F5344CB8AC3E}">
        <p14:creationId xmlns:p14="http://schemas.microsoft.com/office/powerpoint/2010/main" val="9526335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a:solidFill>
                  <a:schemeClr val="accent1"/>
                </a:solidFill>
              </a:rPr>
              <a:t>Resultat: </a:t>
            </a:r>
            <a:r>
              <a:rPr lang="en-US" sz="3600" dirty="0">
                <a:solidFill>
                  <a:schemeClr val="accent1"/>
                </a:solidFill>
              </a:rPr>
              <a:t>sysselsättning</a:t>
            </a:r>
            <a:endParaRPr lang="fr-FR" sz="3600" dirty="0">
              <a:solidFill>
                <a:schemeClr val="accent1"/>
              </a:solidFill>
            </a:endParaRPr>
          </a:p>
        </p:txBody>
      </p:sp>
      <p:sp>
        <p:nvSpPr>
          <p:cNvPr id="3" name="Espace réservé du contenu 2"/>
          <p:cNvSpPr>
            <a:spLocks noGrp="1"/>
          </p:cNvSpPr>
          <p:nvPr>
            <p:ph idx="1"/>
          </p:nvPr>
        </p:nvSpPr>
        <p:spPr>
          <a:xfrm>
            <a:off x="628650" y="1700808"/>
            <a:ext cx="7886700" cy="4168058"/>
          </a:xfrm>
        </p:spPr>
        <p:txBody>
          <a:bodyPr>
            <a:normAutofit/>
          </a:bodyPr>
          <a:lstStyle/>
          <a:p>
            <a:pPr algn="just">
              <a:buClr>
                <a:schemeClr val="tx1"/>
              </a:buClr>
            </a:pPr>
            <a:r>
              <a:rPr lang="en-US" sz="2400" dirty="0" err="1">
                <a:solidFill>
                  <a:srgbClr val="E65425"/>
                </a:solidFill>
              </a:rPr>
              <a:t>Teknologisk</a:t>
            </a:r>
            <a:r>
              <a:rPr lang="en-US" sz="2400" dirty="0"/>
              <a:t> innovation (</a:t>
            </a:r>
            <a:r>
              <a:rPr lang="en-US" sz="2400" dirty="0" err="1"/>
              <a:t>dvs</a:t>
            </a:r>
            <a:r>
              <a:rPr lang="en-US" sz="2400" dirty="0"/>
              <a:t> </a:t>
            </a:r>
            <a:r>
              <a:rPr lang="en-US" sz="2400" dirty="0" err="1"/>
              <a:t>produkt</a:t>
            </a:r>
            <a:r>
              <a:rPr lang="en-US" sz="2400" dirty="0"/>
              <a:t>- </a:t>
            </a:r>
            <a:r>
              <a:rPr lang="en-US" sz="2400" dirty="0" err="1"/>
              <a:t>och</a:t>
            </a:r>
            <a:r>
              <a:rPr lang="en-US" sz="2400" dirty="0"/>
              <a:t> </a:t>
            </a:r>
            <a:r>
              <a:rPr lang="en-US" sz="2400" dirty="0" err="1"/>
              <a:t>processinnovation</a:t>
            </a:r>
            <a:r>
              <a:rPr lang="en-US" sz="2400" dirty="0"/>
              <a:t> </a:t>
            </a:r>
            <a:r>
              <a:rPr lang="en-US" sz="2400" dirty="0" err="1"/>
              <a:t>sammantagit</a:t>
            </a:r>
            <a:r>
              <a:rPr lang="en-US" sz="2400" dirty="0"/>
              <a:t>) har </a:t>
            </a:r>
            <a:r>
              <a:rPr lang="en-US" sz="2400" dirty="0" err="1"/>
              <a:t>en</a:t>
            </a:r>
            <a:r>
              <a:rPr lang="en-US" sz="2400" dirty="0"/>
              <a:t> </a:t>
            </a:r>
            <a:r>
              <a:rPr lang="en-US" sz="2400" dirty="0" err="1"/>
              <a:t>tydlig</a:t>
            </a:r>
            <a:r>
              <a:rPr lang="en-US" sz="2400" dirty="0"/>
              <a:t> </a:t>
            </a:r>
            <a:r>
              <a:rPr lang="en-US" sz="2400" dirty="0" err="1"/>
              <a:t>positiv</a:t>
            </a:r>
            <a:r>
              <a:rPr lang="en-US" sz="2400" dirty="0"/>
              <a:t> </a:t>
            </a:r>
            <a:r>
              <a:rPr lang="en-US" sz="2400" dirty="0" err="1"/>
              <a:t>påverkan</a:t>
            </a:r>
            <a:r>
              <a:rPr lang="en-US" sz="2400" dirty="0"/>
              <a:t> </a:t>
            </a:r>
            <a:r>
              <a:rPr lang="en-US" sz="2400" dirty="0" err="1"/>
              <a:t>på</a:t>
            </a:r>
            <a:r>
              <a:rPr lang="en-US" sz="2400" dirty="0"/>
              <a:t> </a:t>
            </a:r>
            <a:r>
              <a:rPr lang="en-US" sz="2400" dirty="0" err="1"/>
              <a:t>sysselsättningen</a:t>
            </a:r>
            <a:r>
              <a:rPr lang="en-US" sz="2400" dirty="0"/>
              <a:t> </a:t>
            </a:r>
            <a:r>
              <a:rPr lang="en-US" sz="2400" dirty="0" err="1"/>
              <a:t>på</a:t>
            </a:r>
            <a:r>
              <a:rPr lang="en-US" sz="2400" dirty="0"/>
              <a:t> </a:t>
            </a:r>
            <a:r>
              <a:rPr lang="en-US" sz="2400" dirty="0" err="1"/>
              <a:t>företagsnivå</a:t>
            </a:r>
            <a:r>
              <a:rPr lang="en-US" sz="2400" dirty="0"/>
              <a:t> (i </a:t>
            </a:r>
            <a:r>
              <a:rPr lang="en-US" sz="2400" dirty="0" err="1"/>
              <a:t>alla</a:t>
            </a:r>
            <a:r>
              <a:rPr lang="en-US" sz="2400" dirty="0"/>
              <a:t> </a:t>
            </a:r>
            <a:r>
              <a:rPr lang="en-US" sz="2400" dirty="0" err="1"/>
              <a:t>tre</a:t>
            </a:r>
            <a:r>
              <a:rPr lang="en-US" sz="2400" dirty="0"/>
              <a:t> </a:t>
            </a:r>
            <a:r>
              <a:rPr lang="en-US" sz="2400" dirty="0" err="1"/>
              <a:t>länder</a:t>
            </a:r>
            <a:r>
              <a:rPr lang="en-US" sz="2400" dirty="0"/>
              <a:t>)</a:t>
            </a:r>
          </a:p>
          <a:p>
            <a:pPr algn="just"/>
            <a:endParaRPr lang="sv-SE" sz="2400" dirty="0"/>
          </a:p>
          <a:p>
            <a:pPr algn="just"/>
            <a:r>
              <a:rPr lang="sv-SE" sz="2400" dirty="0"/>
              <a:t>Stämmer för </a:t>
            </a:r>
            <a:r>
              <a:rPr lang="sv-SE" sz="2400" dirty="0">
                <a:solidFill>
                  <a:schemeClr val="accent1"/>
                </a:solidFill>
              </a:rPr>
              <a:t>produktinnovation</a:t>
            </a:r>
            <a:r>
              <a:rPr lang="sv-SE" sz="2400" dirty="0"/>
              <a:t> i samtliga länder; för </a:t>
            </a:r>
            <a:r>
              <a:rPr lang="sv-SE" sz="2400" dirty="0">
                <a:solidFill>
                  <a:schemeClr val="accent1"/>
                </a:solidFill>
              </a:rPr>
              <a:t>processinnovation</a:t>
            </a:r>
            <a:r>
              <a:rPr lang="sv-SE" sz="2400" dirty="0"/>
              <a:t> i FR och SP; och för </a:t>
            </a:r>
            <a:r>
              <a:rPr lang="sv-SE" sz="2400" dirty="0">
                <a:solidFill>
                  <a:schemeClr val="accent1"/>
                </a:solidFill>
              </a:rPr>
              <a:t>organisatorisk innovation</a:t>
            </a:r>
            <a:r>
              <a:rPr lang="sv-SE" sz="2400" dirty="0"/>
              <a:t> i FR och GER </a:t>
            </a:r>
          </a:p>
          <a:p>
            <a:pPr algn="just"/>
            <a:endParaRPr lang="en-GB" sz="2400" dirty="0"/>
          </a:p>
          <a:p>
            <a:pPr algn="just"/>
            <a:r>
              <a:rPr lang="sv-SE" sz="2400" dirty="0"/>
              <a:t>Resultatet för </a:t>
            </a:r>
            <a:r>
              <a:rPr lang="sv-SE" sz="2400" dirty="0">
                <a:solidFill>
                  <a:srgbClr val="E65425"/>
                </a:solidFill>
              </a:rPr>
              <a:t>processinnovation</a:t>
            </a:r>
            <a:r>
              <a:rPr lang="sv-SE" sz="2400" dirty="0"/>
              <a:t> lite överraskande eftersom denna ofta anses ”arbetsbesparande” rationalisering / effektivisering.</a:t>
            </a:r>
          </a:p>
          <a:p>
            <a:pPr algn="just"/>
            <a:endParaRPr lang="en-GB" dirty="0"/>
          </a:p>
        </p:txBody>
      </p:sp>
      <p:sp>
        <p:nvSpPr>
          <p:cNvPr id="4" name="Platshållare för bildnummer 3">
            <a:extLst>
              <a:ext uri="{FF2B5EF4-FFF2-40B4-BE49-F238E27FC236}">
                <a16:creationId xmlns:a16="http://schemas.microsoft.com/office/drawing/2014/main" id="{16A1C3C5-00B2-4473-AAEC-3AA3F1734AED}"/>
              </a:ext>
            </a:extLst>
          </p:cNvPr>
          <p:cNvSpPr>
            <a:spLocks noGrp="1"/>
          </p:cNvSpPr>
          <p:nvPr>
            <p:ph type="sldNum" sz="quarter" idx="12"/>
          </p:nvPr>
        </p:nvSpPr>
        <p:spPr/>
        <p:txBody>
          <a:bodyPr/>
          <a:lstStyle/>
          <a:p>
            <a:fld id="{657F4109-707F-41EB-948E-7FDB5C97D09B}" type="slidenum">
              <a:rPr lang="en-US" smtClean="0"/>
              <a:t>27</a:t>
            </a:fld>
            <a:endParaRPr lang="en-US"/>
          </a:p>
        </p:txBody>
      </p:sp>
    </p:spTree>
    <p:extLst>
      <p:ext uri="{BB962C8B-B14F-4D97-AF65-F5344CB8AC3E}">
        <p14:creationId xmlns:p14="http://schemas.microsoft.com/office/powerpoint/2010/main" val="6109385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137160"/>
            <a:ext cx="7886700" cy="767746"/>
          </a:xfrm>
        </p:spPr>
        <p:txBody>
          <a:bodyPr>
            <a:normAutofit/>
          </a:bodyPr>
          <a:lstStyle/>
          <a:p>
            <a:r>
              <a:rPr lang="fr-FR" dirty="0">
                <a:solidFill>
                  <a:schemeClr val="accent1"/>
                </a:solidFill>
              </a:rPr>
              <a:t>Resultat: arbetskvalitet</a:t>
            </a:r>
          </a:p>
        </p:txBody>
      </p:sp>
      <p:sp>
        <p:nvSpPr>
          <p:cNvPr id="3" name="Espace réservé du contenu 2"/>
          <p:cNvSpPr>
            <a:spLocks noGrp="1"/>
          </p:cNvSpPr>
          <p:nvPr>
            <p:ph idx="1"/>
          </p:nvPr>
        </p:nvSpPr>
        <p:spPr>
          <a:xfrm>
            <a:off x="628650" y="904906"/>
            <a:ext cx="7886700" cy="5452080"/>
          </a:xfrm>
        </p:spPr>
        <p:txBody>
          <a:bodyPr>
            <a:normAutofit lnSpcReduction="10000"/>
          </a:bodyPr>
          <a:lstStyle/>
          <a:p>
            <a:pPr marL="0" indent="0" algn="just">
              <a:buNone/>
            </a:pPr>
            <a:r>
              <a:rPr lang="en-US" sz="2400" dirty="0"/>
              <a:t>Effects on job quality (in France and Germany – no data for Spain):</a:t>
            </a:r>
          </a:p>
          <a:p>
            <a:pPr lvl="1" algn="just">
              <a:spcBef>
                <a:spcPts val="1200"/>
              </a:spcBef>
            </a:pPr>
            <a:r>
              <a:rPr lang="en-GB" dirty="0"/>
              <a:t>Job quality effects </a:t>
            </a:r>
            <a:r>
              <a:rPr lang="en-GB" dirty="0">
                <a:solidFill>
                  <a:srgbClr val="E65425"/>
                </a:solidFill>
              </a:rPr>
              <a:t>more mixed </a:t>
            </a:r>
            <a:r>
              <a:rPr lang="en-GB" dirty="0"/>
              <a:t>across countries and vary with the type of innovation. </a:t>
            </a:r>
          </a:p>
          <a:p>
            <a:pPr lvl="1" algn="just">
              <a:spcBef>
                <a:spcPts val="1200"/>
              </a:spcBef>
            </a:pPr>
            <a:r>
              <a:rPr lang="en-GB" dirty="0"/>
              <a:t>In general, effects </a:t>
            </a:r>
            <a:r>
              <a:rPr lang="en-GB" dirty="0">
                <a:solidFill>
                  <a:srgbClr val="E65425"/>
                </a:solidFill>
              </a:rPr>
              <a:t>more positive for technological </a:t>
            </a:r>
            <a:r>
              <a:rPr lang="en-GB" dirty="0"/>
              <a:t>innovation than for organizational innovation; within technological innovation </a:t>
            </a:r>
            <a:r>
              <a:rPr lang="en-GB" dirty="0">
                <a:solidFill>
                  <a:srgbClr val="E65425"/>
                </a:solidFill>
              </a:rPr>
              <a:t>product innovation </a:t>
            </a:r>
            <a:r>
              <a:rPr lang="en-GB" dirty="0"/>
              <a:t>seems to be slightly more favourable to job quality than </a:t>
            </a:r>
            <a:r>
              <a:rPr lang="en-GB" dirty="0">
                <a:solidFill>
                  <a:schemeClr val="accent1"/>
                </a:solidFill>
              </a:rPr>
              <a:t>process </a:t>
            </a:r>
            <a:r>
              <a:rPr lang="en-GB" dirty="0"/>
              <a:t>innovation. </a:t>
            </a:r>
          </a:p>
          <a:p>
            <a:pPr lvl="1" algn="just">
              <a:spcBef>
                <a:spcPts val="1200"/>
              </a:spcBef>
            </a:pPr>
            <a:r>
              <a:rPr lang="en-US" dirty="0"/>
              <a:t>In </a:t>
            </a:r>
            <a:r>
              <a:rPr lang="en-US" b="1" dirty="0"/>
              <a:t>France and Germany</a:t>
            </a:r>
            <a:r>
              <a:rPr lang="en-US" dirty="0"/>
              <a:t>, </a:t>
            </a:r>
            <a:r>
              <a:rPr lang="en-US" dirty="0">
                <a:solidFill>
                  <a:schemeClr val="accent1"/>
                </a:solidFill>
              </a:rPr>
              <a:t>product</a:t>
            </a:r>
            <a:r>
              <a:rPr lang="en-US" dirty="0"/>
              <a:t> innovation seems to generate </a:t>
            </a:r>
            <a:r>
              <a:rPr lang="en-US" dirty="0">
                <a:solidFill>
                  <a:srgbClr val="E65425"/>
                </a:solidFill>
              </a:rPr>
              <a:t>higher wages </a:t>
            </a:r>
            <a:r>
              <a:rPr lang="en-US" dirty="0"/>
              <a:t>and more </a:t>
            </a:r>
            <a:r>
              <a:rPr lang="en-US" dirty="0">
                <a:solidFill>
                  <a:srgbClr val="E65425"/>
                </a:solidFill>
              </a:rPr>
              <a:t>employment stability</a:t>
            </a:r>
            <a:r>
              <a:rPr lang="en-US" dirty="0"/>
              <a:t>, suggesting that firms share the benefits of product innovation with their employees. </a:t>
            </a:r>
          </a:p>
          <a:p>
            <a:pPr lvl="1" algn="just">
              <a:spcBef>
                <a:spcPts val="1200"/>
              </a:spcBef>
            </a:pPr>
            <a:r>
              <a:rPr lang="en-US" dirty="0">
                <a:solidFill>
                  <a:srgbClr val="E65425"/>
                </a:solidFill>
              </a:rPr>
              <a:t>Results are more mixed for process and organizational innovation:</a:t>
            </a:r>
          </a:p>
          <a:p>
            <a:pPr lvl="2" algn="just"/>
            <a:r>
              <a:rPr lang="en-US" sz="1800" dirty="0"/>
              <a:t>In </a:t>
            </a:r>
            <a:r>
              <a:rPr lang="en-US" sz="1800" b="1" dirty="0"/>
              <a:t>France</a:t>
            </a:r>
            <a:r>
              <a:rPr lang="en-US" sz="1800" dirty="0"/>
              <a:t>, </a:t>
            </a:r>
            <a:r>
              <a:rPr lang="en-US" sz="1800" dirty="0">
                <a:solidFill>
                  <a:schemeClr val="accent1"/>
                </a:solidFill>
              </a:rPr>
              <a:t>process</a:t>
            </a:r>
            <a:r>
              <a:rPr lang="en-US" sz="1800" dirty="0"/>
              <a:t> innovation impacts </a:t>
            </a:r>
            <a:r>
              <a:rPr lang="en-US" sz="1800" b="1" dirty="0"/>
              <a:t>negatively</a:t>
            </a:r>
            <a:r>
              <a:rPr lang="en-US" sz="1800" dirty="0"/>
              <a:t> the synthetic </a:t>
            </a:r>
            <a:r>
              <a:rPr lang="en-US" sz="1800" dirty="0">
                <a:solidFill>
                  <a:srgbClr val="E65425"/>
                </a:solidFill>
              </a:rPr>
              <a:t>index of job quality </a:t>
            </a:r>
            <a:r>
              <a:rPr lang="en-US" sz="1800" dirty="0"/>
              <a:t>and organizational innovation has a </a:t>
            </a:r>
            <a:r>
              <a:rPr lang="en-US" sz="1800" b="1" dirty="0"/>
              <a:t>negative</a:t>
            </a:r>
            <a:r>
              <a:rPr lang="en-US" sz="1800" dirty="0"/>
              <a:t> impact on </a:t>
            </a:r>
            <a:r>
              <a:rPr lang="en-US" sz="1800" dirty="0">
                <a:solidFill>
                  <a:srgbClr val="E65425"/>
                </a:solidFill>
              </a:rPr>
              <a:t>wages</a:t>
            </a:r>
            <a:r>
              <a:rPr lang="en-US" sz="1800" dirty="0"/>
              <a:t> and a positive impact on the number of </a:t>
            </a:r>
            <a:r>
              <a:rPr lang="en-US" sz="1800" dirty="0">
                <a:solidFill>
                  <a:srgbClr val="E65425"/>
                </a:solidFill>
              </a:rPr>
              <a:t>temporary contracts </a:t>
            </a:r>
            <a:r>
              <a:rPr lang="en-US" sz="1800" dirty="0"/>
              <a:t>(none on permanent jobs). </a:t>
            </a:r>
          </a:p>
          <a:p>
            <a:pPr lvl="2" algn="just"/>
            <a:r>
              <a:rPr lang="en-US" sz="1800" dirty="0"/>
              <a:t>In </a:t>
            </a:r>
            <a:r>
              <a:rPr lang="en-US" sz="1800" b="1" dirty="0"/>
              <a:t>Germany,</a:t>
            </a:r>
            <a:r>
              <a:rPr lang="en-US" sz="1800" dirty="0"/>
              <a:t> </a:t>
            </a:r>
            <a:r>
              <a:rPr lang="en-US" sz="1800" dirty="0">
                <a:solidFill>
                  <a:schemeClr val="accent1"/>
                </a:solidFill>
              </a:rPr>
              <a:t>process and organizational innovations </a:t>
            </a:r>
            <a:r>
              <a:rPr lang="en-US" sz="1800" dirty="0"/>
              <a:t>increase </a:t>
            </a:r>
            <a:r>
              <a:rPr lang="en-US" sz="1800" dirty="0">
                <a:solidFill>
                  <a:srgbClr val="E65425"/>
                </a:solidFill>
              </a:rPr>
              <a:t>part-time</a:t>
            </a:r>
            <a:r>
              <a:rPr lang="en-US" sz="1800" dirty="0"/>
              <a:t> employment, which can be associated with labor saving encouraged through the use of short-time working during the GFC. </a:t>
            </a:r>
            <a:r>
              <a:rPr lang="en-US" sz="1800" dirty="0">
                <a:solidFill>
                  <a:schemeClr val="accent1"/>
                </a:solidFill>
              </a:rPr>
              <a:t>Organizational</a:t>
            </a:r>
            <a:r>
              <a:rPr lang="en-US" sz="1800" dirty="0"/>
              <a:t> innovation also seems to increase the number of </a:t>
            </a:r>
            <a:r>
              <a:rPr lang="en-US" sz="1800" dirty="0">
                <a:solidFill>
                  <a:srgbClr val="E65425"/>
                </a:solidFill>
              </a:rPr>
              <a:t>low-paid workers</a:t>
            </a:r>
            <a:r>
              <a:rPr lang="en-US" dirty="0"/>
              <a:t>.</a:t>
            </a:r>
          </a:p>
          <a:p>
            <a:pPr lvl="2" algn="just"/>
            <a:endParaRPr lang="en-US" dirty="0"/>
          </a:p>
        </p:txBody>
      </p:sp>
      <p:sp>
        <p:nvSpPr>
          <p:cNvPr id="4" name="Platshållare för bildnummer 3">
            <a:extLst>
              <a:ext uri="{FF2B5EF4-FFF2-40B4-BE49-F238E27FC236}">
                <a16:creationId xmlns:a16="http://schemas.microsoft.com/office/drawing/2014/main" id="{B9EA85F5-DFCA-4BAD-B7FB-7AAEA6BAD95D}"/>
              </a:ext>
            </a:extLst>
          </p:cNvPr>
          <p:cNvSpPr>
            <a:spLocks noGrp="1"/>
          </p:cNvSpPr>
          <p:nvPr>
            <p:ph type="sldNum" sz="quarter" idx="12"/>
          </p:nvPr>
        </p:nvSpPr>
        <p:spPr/>
        <p:txBody>
          <a:bodyPr/>
          <a:lstStyle/>
          <a:p>
            <a:fld id="{657F4109-707F-41EB-948E-7FDB5C97D09B}" type="slidenum">
              <a:rPr lang="en-US" smtClean="0"/>
              <a:t>28</a:t>
            </a:fld>
            <a:endParaRPr lang="en-US"/>
          </a:p>
        </p:txBody>
      </p:sp>
    </p:spTree>
    <p:extLst>
      <p:ext uri="{BB962C8B-B14F-4D97-AF65-F5344CB8AC3E}">
        <p14:creationId xmlns:p14="http://schemas.microsoft.com/office/powerpoint/2010/main" val="19279000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a:solidFill>
                  <a:schemeClr val="accent1"/>
                </a:solidFill>
              </a:rPr>
              <a:t>Resultat: ojämlikhet (kompetens/skills) </a:t>
            </a:r>
          </a:p>
        </p:txBody>
      </p:sp>
      <p:sp>
        <p:nvSpPr>
          <p:cNvPr id="3" name="Espace réservé du contenu 2"/>
          <p:cNvSpPr>
            <a:spLocks noGrp="1"/>
          </p:cNvSpPr>
          <p:nvPr>
            <p:ph idx="1"/>
          </p:nvPr>
        </p:nvSpPr>
        <p:spPr>
          <a:xfrm>
            <a:off x="683568" y="1268760"/>
            <a:ext cx="8136904" cy="5223480"/>
          </a:xfrm>
        </p:spPr>
        <p:txBody>
          <a:bodyPr>
            <a:noAutofit/>
          </a:bodyPr>
          <a:lstStyle/>
          <a:p>
            <a:pPr marL="0" indent="0">
              <a:buNone/>
            </a:pPr>
            <a:r>
              <a:rPr lang="sv-SE" sz="2400" dirty="0"/>
              <a:t>Resultat för kompetens/</a:t>
            </a:r>
            <a:r>
              <a:rPr lang="sv-SE" sz="2400" dirty="0" err="1"/>
              <a:t>skill</a:t>
            </a:r>
            <a:r>
              <a:rPr lang="sv-SE" sz="2400" dirty="0"/>
              <a:t> (</a:t>
            </a:r>
            <a:r>
              <a:rPr lang="sv-SE" sz="2400" dirty="0" err="1"/>
              <a:t>proxyvariablen</a:t>
            </a:r>
            <a:r>
              <a:rPr lang="sv-SE" sz="2400" dirty="0"/>
              <a:t> är utbildning/yrke)</a:t>
            </a:r>
            <a:r>
              <a:rPr lang="en-GB" sz="2400" dirty="0"/>
              <a:t>: </a:t>
            </a:r>
          </a:p>
          <a:p>
            <a:pPr>
              <a:spcBef>
                <a:spcPts val="1200"/>
              </a:spcBef>
            </a:pPr>
            <a:r>
              <a:rPr lang="sv-SE" sz="2000" dirty="0">
                <a:solidFill>
                  <a:schemeClr val="accent5"/>
                </a:solidFill>
              </a:rPr>
              <a:t>Antal ”</a:t>
            </a:r>
            <a:r>
              <a:rPr lang="sv-SE" sz="2000" dirty="0">
                <a:solidFill>
                  <a:schemeClr val="accent1"/>
                </a:solidFill>
              </a:rPr>
              <a:t>högkompetenta anställda” </a:t>
            </a:r>
            <a:r>
              <a:rPr lang="sv-SE" sz="2000" dirty="0">
                <a:solidFill>
                  <a:schemeClr val="accent5"/>
                </a:solidFill>
              </a:rPr>
              <a:t>(</a:t>
            </a:r>
            <a:r>
              <a:rPr lang="sv-SE" sz="2000" dirty="0" err="1">
                <a:solidFill>
                  <a:schemeClr val="accent5"/>
                </a:solidFill>
              </a:rPr>
              <a:t>higher-skilled</a:t>
            </a:r>
            <a:r>
              <a:rPr lang="sv-SE" sz="2000" dirty="0">
                <a:solidFill>
                  <a:schemeClr val="accent5"/>
                </a:solidFill>
              </a:rPr>
              <a:t> </a:t>
            </a:r>
            <a:r>
              <a:rPr lang="sv-SE" sz="2000" dirty="0" err="1">
                <a:solidFill>
                  <a:schemeClr val="accent5"/>
                </a:solidFill>
              </a:rPr>
              <a:t>workers</a:t>
            </a:r>
            <a:r>
              <a:rPr lang="sv-SE" sz="2000" dirty="0">
                <a:solidFill>
                  <a:schemeClr val="accent5"/>
                </a:solidFill>
              </a:rPr>
              <a:t>) ökar efter teknologiska och organisatoriska innovationer i de flesta fall med inga eller negativa effekter på antal </a:t>
            </a:r>
            <a:r>
              <a:rPr lang="sv-SE" sz="2000" dirty="0">
                <a:solidFill>
                  <a:schemeClr val="accent1"/>
                </a:solidFill>
              </a:rPr>
              <a:t>”lågkompetenta anställda”</a:t>
            </a:r>
            <a:r>
              <a:rPr lang="sv-SE" sz="2000" dirty="0">
                <a:solidFill>
                  <a:schemeClr val="accent5"/>
                </a:solidFill>
              </a:rPr>
              <a:t>. I FR minskar antal ”</a:t>
            </a:r>
            <a:r>
              <a:rPr lang="sv-SE" sz="2000" dirty="0">
                <a:solidFill>
                  <a:schemeClr val="accent1"/>
                </a:solidFill>
              </a:rPr>
              <a:t>mellankompetenta anställda”</a:t>
            </a:r>
            <a:r>
              <a:rPr lang="sv-SE" sz="2000" dirty="0">
                <a:solidFill>
                  <a:schemeClr val="accent5"/>
                </a:solidFill>
              </a:rPr>
              <a:t> (</a:t>
            </a:r>
            <a:r>
              <a:rPr lang="sv-SE" sz="2000" dirty="0" err="1">
                <a:solidFill>
                  <a:schemeClr val="accent5"/>
                </a:solidFill>
              </a:rPr>
              <a:t>intermediate</a:t>
            </a:r>
            <a:r>
              <a:rPr lang="sv-SE" sz="2000" dirty="0">
                <a:solidFill>
                  <a:schemeClr val="accent5"/>
                </a:solidFill>
              </a:rPr>
              <a:t> </a:t>
            </a:r>
            <a:r>
              <a:rPr lang="sv-SE" sz="2000" dirty="0" err="1">
                <a:solidFill>
                  <a:schemeClr val="accent5"/>
                </a:solidFill>
              </a:rPr>
              <a:t>skilled</a:t>
            </a:r>
            <a:r>
              <a:rPr lang="sv-SE" sz="2000" dirty="0">
                <a:solidFill>
                  <a:schemeClr val="accent5"/>
                </a:solidFill>
              </a:rPr>
              <a:t>) inte efter innovationer.</a:t>
            </a:r>
            <a:r>
              <a:rPr lang="en-GB" sz="2000" dirty="0">
                <a:solidFill>
                  <a:schemeClr val="accent5"/>
                </a:solidFill>
              </a:rPr>
              <a:t> </a:t>
            </a:r>
          </a:p>
          <a:p>
            <a:pPr>
              <a:spcBef>
                <a:spcPts val="1800"/>
              </a:spcBef>
            </a:pPr>
            <a:r>
              <a:rPr lang="sv-SE" sz="2000" dirty="0">
                <a:solidFill>
                  <a:schemeClr val="accent5"/>
                </a:solidFill>
              </a:rPr>
              <a:t>Resultatet går emot </a:t>
            </a:r>
            <a:r>
              <a:rPr lang="sv-SE" sz="2000" dirty="0" err="1">
                <a:solidFill>
                  <a:schemeClr val="accent5"/>
                </a:solidFill>
              </a:rPr>
              <a:t>polariseringhypotesen</a:t>
            </a:r>
            <a:r>
              <a:rPr lang="sv-SE" sz="2000" dirty="0">
                <a:solidFill>
                  <a:schemeClr val="accent5"/>
                </a:solidFill>
              </a:rPr>
              <a:t> på företagsnivån och ger stöd till den </a:t>
            </a:r>
            <a:r>
              <a:rPr lang="sv-SE" sz="2000" dirty="0" err="1">
                <a:solidFill>
                  <a:schemeClr val="accent5"/>
                </a:solidFill>
              </a:rPr>
              <a:t>sk</a:t>
            </a:r>
            <a:r>
              <a:rPr lang="sv-SE" sz="2000" dirty="0">
                <a:solidFill>
                  <a:schemeClr val="accent5"/>
                </a:solidFill>
              </a:rPr>
              <a:t> </a:t>
            </a:r>
            <a:r>
              <a:rPr lang="sv-SE" sz="2000" dirty="0" err="1">
                <a:solidFill>
                  <a:schemeClr val="accent1"/>
                </a:solidFill>
              </a:rPr>
              <a:t>skill-biased</a:t>
            </a:r>
            <a:r>
              <a:rPr lang="sv-SE" sz="2000" dirty="0">
                <a:solidFill>
                  <a:schemeClr val="accent1"/>
                </a:solidFill>
              </a:rPr>
              <a:t> </a:t>
            </a:r>
            <a:r>
              <a:rPr lang="sv-SE" sz="2000" dirty="0" err="1">
                <a:solidFill>
                  <a:schemeClr val="accent1"/>
                </a:solidFill>
              </a:rPr>
              <a:t>technological</a:t>
            </a:r>
            <a:r>
              <a:rPr lang="sv-SE" sz="2000" dirty="0">
                <a:solidFill>
                  <a:schemeClr val="accent1"/>
                </a:solidFill>
              </a:rPr>
              <a:t> </a:t>
            </a:r>
            <a:r>
              <a:rPr lang="sv-SE" sz="2000" dirty="0" err="1">
                <a:solidFill>
                  <a:schemeClr val="accent1"/>
                </a:solidFill>
              </a:rPr>
              <a:t>change</a:t>
            </a:r>
            <a:r>
              <a:rPr lang="sv-SE" sz="2000" dirty="0">
                <a:solidFill>
                  <a:schemeClr val="accent1"/>
                </a:solidFill>
              </a:rPr>
              <a:t>-hypotesen</a:t>
            </a:r>
            <a:r>
              <a:rPr lang="sv-SE" sz="2000" dirty="0">
                <a:solidFill>
                  <a:schemeClr val="accent5"/>
                </a:solidFill>
              </a:rPr>
              <a:t> och forskningen om lärandeorganisationer och IKT-användning vilket argumenterar för att nya teknologianvändningen kräver högre kompetens och tränger ut medarbetare med lägre kompetens. </a:t>
            </a:r>
            <a:r>
              <a:rPr lang="sv-SE" sz="2000" b="1" dirty="0">
                <a:solidFill>
                  <a:schemeClr val="accent5"/>
                </a:solidFill>
              </a:rPr>
              <a:t> </a:t>
            </a:r>
            <a:endParaRPr lang="en-US" sz="2000" b="1" dirty="0">
              <a:solidFill>
                <a:schemeClr val="accent5"/>
              </a:solidFill>
            </a:endParaRPr>
          </a:p>
          <a:p>
            <a:pPr>
              <a:spcBef>
                <a:spcPts val="1800"/>
              </a:spcBef>
            </a:pPr>
            <a:r>
              <a:rPr lang="sv-SE" sz="2000" dirty="0">
                <a:solidFill>
                  <a:schemeClr val="accent5"/>
                </a:solidFill>
              </a:rPr>
              <a:t>Lön efter yrke (FR): teknologiska innovationer har ingen effekt på chefers- och professionellas löner, men negativ effekt på löner för lågkompetent arbete (manual </a:t>
            </a:r>
            <a:r>
              <a:rPr lang="sv-SE" sz="2000" dirty="0" err="1">
                <a:solidFill>
                  <a:schemeClr val="accent5"/>
                </a:solidFill>
              </a:rPr>
              <a:t>work</a:t>
            </a:r>
            <a:r>
              <a:rPr lang="sv-SE" sz="2000" dirty="0">
                <a:solidFill>
                  <a:schemeClr val="accent5"/>
                </a:solidFill>
              </a:rPr>
              <a:t>). Organisatoriska innovationer har en negativ inverkan på chefers och professionellas löner men ingen effekt på andra arbetares lön. </a:t>
            </a:r>
          </a:p>
        </p:txBody>
      </p:sp>
      <p:sp>
        <p:nvSpPr>
          <p:cNvPr id="4" name="Platshållare för bildnummer 3">
            <a:extLst>
              <a:ext uri="{FF2B5EF4-FFF2-40B4-BE49-F238E27FC236}">
                <a16:creationId xmlns:a16="http://schemas.microsoft.com/office/drawing/2014/main" id="{4BF1E905-F294-46FF-AFCC-DC8722DDDBD9}"/>
              </a:ext>
            </a:extLst>
          </p:cNvPr>
          <p:cNvSpPr>
            <a:spLocks noGrp="1"/>
          </p:cNvSpPr>
          <p:nvPr>
            <p:ph type="sldNum" sz="quarter" idx="12"/>
          </p:nvPr>
        </p:nvSpPr>
        <p:spPr/>
        <p:txBody>
          <a:bodyPr/>
          <a:lstStyle/>
          <a:p>
            <a:fld id="{657F4109-707F-41EB-948E-7FDB5C97D09B}" type="slidenum">
              <a:rPr lang="en-US" smtClean="0"/>
              <a:t>29</a:t>
            </a:fld>
            <a:endParaRPr lang="en-US"/>
          </a:p>
        </p:txBody>
      </p:sp>
    </p:spTree>
    <p:extLst>
      <p:ext uri="{BB962C8B-B14F-4D97-AF65-F5344CB8AC3E}">
        <p14:creationId xmlns:p14="http://schemas.microsoft.com/office/powerpoint/2010/main" val="2864875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576263"/>
            <a:ext cx="7886700" cy="2852737"/>
          </a:xfrm>
        </p:spPr>
        <p:txBody>
          <a:bodyPr/>
          <a:lstStyle/>
          <a:p>
            <a:pPr algn="ctr">
              <a:lnSpc>
                <a:spcPct val="150000"/>
              </a:lnSpc>
              <a:spcBef>
                <a:spcPts val="1200"/>
              </a:spcBef>
            </a:pPr>
            <a:r>
              <a:rPr lang="fr-FR" sz="4400" b="1" dirty="0">
                <a:solidFill>
                  <a:schemeClr val="accent1"/>
                </a:solidFill>
              </a:rPr>
              <a:t>Inledning</a:t>
            </a:r>
            <a:br>
              <a:rPr lang="fr-FR" sz="4400" b="1" dirty="0">
                <a:solidFill>
                  <a:schemeClr val="accent1"/>
                </a:solidFill>
              </a:rPr>
            </a:br>
            <a:r>
              <a:rPr lang="fr-FR" sz="3600" dirty="0">
                <a:solidFill>
                  <a:schemeClr val="accent1"/>
                </a:solidFill>
              </a:rPr>
              <a:t>Projektets syfte och centrala begrepp mm</a:t>
            </a:r>
            <a:endParaRPr lang="fr-FR" sz="4400" b="1" dirty="0">
              <a:solidFill>
                <a:schemeClr val="accent1"/>
              </a:solidFill>
            </a:endParaRPr>
          </a:p>
        </p:txBody>
      </p:sp>
      <p:sp>
        <p:nvSpPr>
          <p:cNvPr id="3" name="Platshållare för bildnummer 2">
            <a:extLst>
              <a:ext uri="{FF2B5EF4-FFF2-40B4-BE49-F238E27FC236}">
                <a16:creationId xmlns:a16="http://schemas.microsoft.com/office/drawing/2014/main" id="{5072DE0F-C6DA-4BBC-9EDF-DCB6CC12EB86}"/>
              </a:ext>
            </a:extLst>
          </p:cNvPr>
          <p:cNvSpPr>
            <a:spLocks noGrp="1"/>
          </p:cNvSpPr>
          <p:nvPr>
            <p:ph type="sldNum" sz="quarter" idx="12"/>
          </p:nvPr>
        </p:nvSpPr>
        <p:spPr/>
        <p:txBody>
          <a:bodyPr/>
          <a:lstStyle/>
          <a:p>
            <a:fld id="{657F4109-707F-41EB-948E-7FDB5C97D09B}" type="slidenum">
              <a:rPr lang="en-US" smtClean="0"/>
              <a:t>3</a:t>
            </a:fld>
            <a:endParaRPr lang="en-US"/>
          </a:p>
        </p:txBody>
      </p:sp>
    </p:spTree>
    <p:extLst>
      <p:ext uri="{BB962C8B-B14F-4D97-AF65-F5344CB8AC3E}">
        <p14:creationId xmlns:p14="http://schemas.microsoft.com/office/powerpoint/2010/main" val="27206414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a:solidFill>
                  <a:schemeClr val="accent1"/>
                </a:solidFill>
              </a:rPr>
              <a:t>Resultat: ojämlikhet (kön)</a:t>
            </a:r>
          </a:p>
        </p:txBody>
      </p:sp>
      <p:sp>
        <p:nvSpPr>
          <p:cNvPr id="3" name="Espace réservé du contenu 2"/>
          <p:cNvSpPr>
            <a:spLocks noGrp="1"/>
          </p:cNvSpPr>
          <p:nvPr>
            <p:ph idx="1"/>
          </p:nvPr>
        </p:nvSpPr>
        <p:spPr>
          <a:xfrm>
            <a:off x="628650" y="1628800"/>
            <a:ext cx="7886700" cy="4728186"/>
          </a:xfrm>
        </p:spPr>
        <p:txBody>
          <a:bodyPr>
            <a:noAutofit/>
          </a:bodyPr>
          <a:lstStyle/>
          <a:p>
            <a:pPr marL="0" indent="0" algn="just">
              <a:buNone/>
            </a:pPr>
            <a:r>
              <a:rPr lang="en-GB" sz="2800" dirty="0" err="1"/>
              <a:t>Analys</a:t>
            </a:r>
            <a:r>
              <a:rPr lang="en-GB" sz="2800" dirty="0"/>
              <a:t> </a:t>
            </a:r>
            <a:r>
              <a:rPr lang="en-GB" sz="2800" dirty="0" err="1"/>
              <a:t>efter</a:t>
            </a:r>
            <a:r>
              <a:rPr lang="en-GB" sz="2800" dirty="0"/>
              <a:t> </a:t>
            </a:r>
            <a:r>
              <a:rPr lang="en-GB" sz="2800" dirty="0" err="1"/>
              <a:t>kön</a:t>
            </a:r>
            <a:r>
              <a:rPr lang="en-US" sz="2800" dirty="0"/>
              <a:t> </a:t>
            </a:r>
          </a:p>
          <a:p>
            <a:pPr algn="just">
              <a:spcBef>
                <a:spcPts val="1800"/>
              </a:spcBef>
            </a:pPr>
            <a:r>
              <a:rPr lang="sv-SE" sz="2400" dirty="0">
                <a:solidFill>
                  <a:srgbClr val="E65425"/>
                </a:solidFill>
              </a:rPr>
              <a:t>Teknologiska innovationer </a:t>
            </a:r>
            <a:r>
              <a:rPr lang="sv-SE" sz="2400" dirty="0">
                <a:solidFill>
                  <a:schemeClr val="accent5"/>
                </a:solidFill>
              </a:rPr>
              <a:t>ökar sysselsättning för både </a:t>
            </a:r>
            <a:r>
              <a:rPr lang="sv-SE" sz="2400" dirty="0">
                <a:solidFill>
                  <a:srgbClr val="E65425"/>
                </a:solidFill>
              </a:rPr>
              <a:t>män och kvinnor </a:t>
            </a:r>
            <a:r>
              <a:rPr lang="sv-SE" sz="2400" dirty="0">
                <a:solidFill>
                  <a:schemeClr val="accent5"/>
                </a:solidFill>
              </a:rPr>
              <a:t>i F</a:t>
            </a:r>
            <a:r>
              <a:rPr lang="sv-SE" sz="2400" dirty="0"/>
              <a:t>R och GER (inga uppgifter för SP)</a:t>
            </a:r>
          </a:p>
          <a:p>
            <a:pPr algn="just"/>
            <a:endParaRPr lang="en-GB" sz="2400" dirty="0"/>
          </a:p>
          <a:p>
            <a:pPr algn="just"/>
            <a:r>
              <a:rPr lang="sv-SE" sz="2400" dirty="0"/>
              <a:t>Men i FR ökar </a:t>
            </a:r>
            <a:r>
              <a:rPr lang="sv-SE" sz="2400" dirty="0">
                <a:solidFill>
                  <a:schemeClr val="accent1"/>
                </a:solidFill>
              </a:rPr>
              <a:t>radikal produktinnovation </a:t>
            </a:r>
            <a:r>
              <a:rPr lang="sv-SE" sz="2400" dirty="0"/>
              <a:t>(ny på marknaden) sysselsättning och årliga inkomster enbart för </a:t>
            </a:r>
            <a:r>
              <a:rPr lang="sv-SE" sz="2400" dirty="0">
                <a:solidFill>
                  <a:schemeClr val="accent1"/>
                </a:solidFill>
              </a:rPr>
              <a:t>män</a:t>
            </a:r>
            <a:r>
              <a:rPr lang="sv-SE" sz="2400" dirty="0"/>
              <a:t>. </a:t>
            </a:r>
          </a:p>
          <a:p>
            <a:pPr algn="just"/>
            <a:endParaRPr lang="en-GB" sz="2400" dirty="0"/>
          </a:p>
          <a:p>
            <a:pPr algn="just"/>
            <a:r>
              <a:rPr lang="sv-SE" sz="2400" dirty="0">
                <a:solidFill>
                  <a:srgbClr val="E65425"/>
                </a:solidFill>
              </a:rPr>
              <a:t>Organisatorisk innovation </a:t>
            </a:r>
            <a:r>
              <a:rPr lang="sv-SE" sz="2400" dirty="0">
                <a:solidFill>
                  <a:schemeClr val="accent5"/>
                </a:solidFill>
              </a:rPr>
              <a:t>ökar sysselsättning för </a:t>
            </a:r>
            <a:r>
              <a:rPr lang="sv-SE" sz="2400" dirty="0">
                <a:solidFill>
                  <a:schemeClr val="accent1"/>
                </a:solidFill>
              </a:rPr>
              <a:t>kvinnor</a:t>
            </a:r>
            <a:r>
              <a:rPr lang="sv-SE" sz="2400" dirty="0">
                <a:solidFill>
                  <a:schemeClr val="accent5"/>
                </a:solidFill>
              </a:rPr>
              <a:t> i FR och GER, och har en negativ effekt på </a:t>
            </a:r>
            <a:r>
              <a:rPr lang="sv-SE" sz="2400" dirty="0">
                <a:solidFill>
                  <a:schemeClr val="accent1"/>
                </a:solidFill>
              </a:rPr>
              <a:t>mäns</a:t>
            </a:r>
            <a:r>
              <a:rPr lang="sv-SE" sz="2400" dirty="0">
                <a:solidFill>
                  <a:schemeClr val="accent5"/>
                </a:solidFill>
              </a:rPr>
              <a:t> lönenivåer i FR (lönegapet mellan män och kvinnor minskas)</a:t>
            </a:r>
          </a:p>
          <a:p>
            <a:pPr marL="0" indent="0" algn="just">
              <a:buNone/>
            </a:pPr>
            <a:endParaRPr lang="en-US" sz="2400" dirty="0"/>
          </a:p>
        </p:txBody>
      </p:sp>
      <p:sp>
        <p:nvSpPr>
          <p:cNvPr id="4" name="Platshållare för bildnummer 3">
            <a:extLst>
              <a:ext uri="{FF2B5EF4-FFF2-40B4-BE49-F238E27FC236}">
                <a16:creationId xmlns:a16="http://schemas.microsoft.com/office/drawing/2014/main" id="{0332D629-784B-42C2-A14C-B964131934C5}"/>
              </a:ext>
            </a:extLst>
          </p:cNvPr>
          <p:cNvSpPr>
            <a:spLocks noGrp="1"/>
          </p:cNvSpPr>
          <p:nvPr>
            <p:ph type="sldNum" sz="quarter" idx="12"/>
          </p:nvPr>
        </p:nvSpPr>
        <p:spPr/>
        <p:txBody>
          <a:bodyPr/>
          <a:lstStyle/>
          <a:p>
            <a:fld id="{657F4109-707F-41EB-948E-7FDB5C97D09B}" type="slidenum">
              <a:rPr lang="en-US" smtClean="0"/>
              <a:t>30</a:t>
            </a:fld>
            <a:endParaRPr lang="en-US"/>
          </a:p>
        </p:txBody>
      </p:sp>
    </p:spTree>
    <p:extLst>
      <p:ext uri="{BB962C8B-B14F-4D97-AF65-F5344CB8AC3E}">
        <p14:creationId xmlns:p14="http://schemas.microsoft.com/office/powerpoint/2010/main" val="36433219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a:solidFill>
                  <a:schemeClr val="accent1"/>
                </a:solidFill>
              </a:rPr>
              <a:t>Resultat: sammanfattning </a:t>
            </a:r>
          </a:p>
        </p:txBody>
      </p:sp>
      <p:sp>
        <p:nvSpPr>
          <p:cNvPr id="3" name="Espace réservé du contenu 2"/>
          <p:cNvSpPr>
            <a:spLocks noGrp="1"/>
          </p:cNvSpPr>
          <p:nvPr>
            <p:ph idx="1"/>
          </p:nvPr>
        </p:nvSpPr>
        <p:spPr>
          <a:xfrm>
            <a:off x="628650" y="1340768"/>
            <a:ext cx="7886700" cy="5016217"/>
          </a:xfrm>
        </p:spPr>
        <p:txBody>
          <a:bodyPr>
            <a:noAutofit/>
          </a:bodyPr>
          <a:lstStyle/>
          <a:p>
            <a:r>
              <a:rPr lang="sv-SE" sz="2400" dirty="0"/>
              <a:t>Positiva effekter av </a:t>
            </a:r>
            <a:r>
              <a:rPr lang="sv-SE" sz="2400" dirty="0">
                <a:solidFill>
                  <a:schemeClr val="accent1"/>
                </a:solidFill>
              </a:rPr>
              <a:t>alla typer av innovation </a:t>
            </a:r>
            <a:r>
              <a:rPr lang="sv-SE" sz="2400" dirty="0"/>
              <a:t>på </a:t>
            </a:r>
            <a:r>
              <a:rPr lang="sv-SE" sz="2400" dirty="0">
                <a:solidFill>
                  <a:schemeClr val="accent1"/>
                </a:solidFill>
              </a:rPr>
              <a:t>total sysselsättningen </a:t>
            </a:r>
            <a:endParaRPr lang="sv-SE" sz="2400" b="1" dirty="0">
              <a:solidFill>
                <a:schemeClr val="accent1"/>
              </a:solidFill>
            </a:endParaRPr>
          </a:p>
          <a:p>
            <a:pPr>
              <a:spcBef>
                <a:spcPts val="1200"/>
              </a:spcBef>
            </a:pPr>
            <a:r>
              <a:rPr lang="sv-SE" sz="2400" dirty="0"/>
              <a:t>Positiva effekter av </a:t>
            </a:r>
            <a:r>
              <a:rPr lang="sv-SE" sz="2400" dirty="0">
                <a:solidFill>
                  <a:schemeClr val="accent1"/>
                </a:solidFill>
              </a:rPr>
              <a:t>produktinnovation </a:t>
            </a:r>
            <a:r>
              <a:rPr lang="sv-SE" sz="2400" dirty="0"/>
              <a:t>men olikartade (heterogena) effekter av process- och </a:t>
            </a:r>
            <a:r>
              <a:rPr lang="sv-SE" sz="2400" dirty="0">
                <a:solidFill>
                  <a:schemeClr val="accent1"/>
                </a:solidFill>
              </a:rPr>
              <a:t>organisatorisk innovation </a:t>
            </a:r>
            <a:r>
              <a:rPr lang="sv-SE" sz="2400" dirty="0"/>
              <a:t>på arbetskvalitet. </a:t>
            </a:r>
          </a:p>
          <a:p>
            <a:pPr>
              <a:spcBef>
                <a:spcPts val="1200"/>
              </a:spcBef>
            </a:pPr>
            <a:r>
              <a:rPr lang="sv-SE" sz="2400" dirty="0">
                <a:solidFill>
                  <a:schemeClr val="accent1"/>
                </a:solidFill>
              </a:rPr>
              <a:t>Teknologisk och organisatorisk innovation </a:t>
            </a:r>
            <a:r>
              <a:rPr lang="sv-SE" sz="2400" dirty="0"/>
              <a:t>gynnar högkompetenta anställda mest. Stöd för </a:t>
            </a:r>
            <a:r>
              <a:rPr lang="en-US" sz="2400" dirty="0"/>
              <a:t>Skill-Biased Technological Change thesis (</a:t>
            </a:r>
            <a:r>
              <a:rPr lang="sv-SE" sz="2400" dirty="0"/>
              <a:t>SBTC-tesen), inte </a:t>
            </a:r>
            <a:r>
              <a:rPr lang="sv-SE" sz="2400" dirty="0" err="1"/>
              <a:t>polariseringshypotesen</a:t>
            </a:r>
            <a:r>
              <a:rPr lang="sv-SE" sz="2400" dirty="0"/>
              <a:t> </a:t>
            </a:r>
          </a:p>
          <a:p>
            <a:pPr>
              <a:spcBef>
                <a:spcPts val="1200"/>
              </a:spcBef>
            </a:pPr>
            <a:r>
              <a:rPr lang="sv-SE" sz="2400" dirty="0">
                <a:solidFill>
                  <a:schemeClr val="accent1"/>
                </a:solidFill>
              </a:rPr>
              <a:t>Radikal produktinnovation </a:t>
            </a:r>
            <a:r>
              <a:rPr lang="sv-SE" sz="2400" dirty="0">
                <a:solidFill>
                  <a:schemeClr val="accent5"/>
                </a:solidFill>
              </a:rPr>
              <a:t>tenderar att vara mer fördelaktiga för </a:t>
            </a:r>
            <a:r>
              <a:rPr lang="sv-SE" sz="2400" dirty="0">
                <a:solidFill>
                  <a:schemeClr val="accent1"/>
                </a:solidFill>
              </a:rPr>
              <a:t>män </a:t>
            </a:r>
            <a:r>
              <a:rPr lang="sv-SE" sz="2400" dirty="0">
                <a:solidFill>
                  <a:schemeClr val="accent5"/>
                </a:solidFill>
              </a:rPr>
              <a:t>och</a:t>
            </a:r>
            <a:r>
              <a:rPr lang="sv-SE" sz="2400" dirty="0">
                <a:solidFill>
                  <a:schemeClr val="accent1"/>
                </a:solidFill>
              </a:rPr>
              <a:t> organisatoriska innovationer </a:t>
            </a:r>
            <a:r>
              <a:rPr lang="sv-SE" sz="2400" dirty="0">
                <a:solidFill>
                  <a:schemeClr val="accent5"/>
                </a:solidFill>
              </a:rPr>
              <a:t>tenderar att vara mer fördelaktiga för </a:t>
            </a:r>
            <a:r>
              <a:rPr lang="sv-SE" sz="2400" dirty="0">
                <a:solidFill>
                  <a:schemeClr val="accent1"/>
                </a:solidFill>
              </a:rPr>
              <a:t>kvinnor </a:t>
            </a:r>
            <a:endParaRPr lang="sv-SE" sz="2400" b="1" dirty="0"/>
          </a:p>
        </p:txBody>
      </p:sp>
      <p:sp>
        <p:nvSpPr>
          <p:cNvPr id="4" name="Platshållare för bildnummer 3">
            <a:extLst>
              <a:ext uri="{FF2B5EF4-FFF2-40B4-BE49-F238E27FC236}">
                <a16:creationId xmlns:a16="http://schemas.microsoft.com/office/drawing/2014/main" id="{E75BB04C-289D-4CC2-BB9B-25765F6EAB03}"/>
              </a:ext>
            </a:extLst>
          </p:cNvPr>
          <p:cNvSpPr>
            <a:spLocks noGrp="1"/>
          </p:cNvSpPr>
          <p:nvPr>
            <p:ph type="sldNum" sz="quarter" idx="12"/>
          </p:nvPr>
        </p:nvSpPr>
        <p:spPr/>
        <p:txBody>
          <a:bodyPr/>
          <a:lstStyle/>
          <a:p>
            <a:fld id="{657F4109-707F-41EB-948E-7FDB5C97D09B}" type="slidenum">
              <a:rPr lang="en-US" smtClean="0"/>
              <a:t>31</a:t>
            </a:fld>
            <a:endParaRPr lang="en-US"/>
          </a:p>
        </p:txBody>
      </p:sp>
    </p:spTree>
    <p:extLst>
      <p:ext uri="{BB962C8B-B14F-4D97-AF65-F5344CB8AC3E}">
        <p14:creationId xmlns:p14="http://schemas.microsoft.com/office/powerpoint/2010/main" val="23010664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916832"/>
            <a:ext cx="8071077" cy="1296144"/>
          </a:xfrm>
        </p:spPr>
        <p:txBody>
          <a:bodyPr>
            <a:normAutofit/>
          </a:bodyPr>
          <a:lstStyle/>
          <a:p>
            <a:pPr algn="ctr">
              <a:spcBef>
                <a:spcPts val="1800"/>
              </a:spcBef>
            </a:pPr>
            <a:r>
              <a:rPr lang="en-US" sz="4400" dirty="0" err="1">
                <a:solidFill>
                  <a:srgbClr val="E65425"/>
                </a:solidFill>
              </a:rPr>
              <a:t>Kvalitativa</a:t>
            </a:r>
            <a:r>
              <a:rPr lang="en-US" sz="4400" dirty="0">
                <a:solidFill>
                  <a:srgbClr val="E65425"/>
                </a:solidFill>
              </a:rPr>
              <a:t> </a:t>
            </a:r>
            <a:r>
              <a:rPr lang="en-US" sz="4400" dirty="0" err="1">
                <a:solidFill>
                  <a:srgbClr val="E65425"/>
                </a:solidFill>
              </a:rPr>
              <a:t>analyser</a:t>
            </a:r>
            <a:endParaRPr lang="fr-FR" sz="2800" b="1" dirty="0">
              <a:solidFill>
                <a:srgbClr val="E65425"/>
              </a:solidFill>
            </a:endParaRPr>
          </a:p>
        </p:txBody>
      </p:sp>
      <p:sp>
        <p:nvSpPr>
          <p:cNvPr id="3" name="Platshållare för bildnummer 2">
            <a:extLst>
              <a:ext uri="{FF2B5EF4-FFF2-40B4-BE49-F238E27FC236}">
                <a16:creationId xmlns:a16="http://schemas.microsoft.com/office/drawing/2014/main" id="{7B156C29-4291-4191-96D8-B79D3EDAF8F7}"/>
              </a:ext>
            </a:extLst>
          </p:cNvPr>
          <p:cNvSpPr>
            <a:spLocks noGrp="1"/>
          </p:cNvSpPr>
          <p:nvPr>
            <p:ph type="sldNum" sz="quarter" idx="12"/>
          </p:nvPr>
        </p:nvSpPr>
        <p:spPr/>
        <p:txBody>
          <a:bodyPr/>
          <a:lstStyle/>
          <a:p>
            <a:fld id="{657F4109-707F-41EB-948E-7FDB5C97D09B}" type="slidenum">
              <a:rPr lang="en-US" smtClean="0"/>
              <a:t>32</a:t>
            </a:fld>
            <a:endParaRPr lang="en-US"/>
          </a:p>
        </p:txBody>
      </p:sp>
    </p:spTree>
    <p:extLst>
      <p:ext uri="{BB962C8B-B14F-4D97-AF65-F5344CB8AC3E}">
        <p14:creationId xmlns:p14="http://schemas.microsoft.com/office/powerpoint/2010/main" val="39965608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idx="1"/>
          </p:nvPr>
        </p:nvSpPr>
        <p:spPr>
          <a:xfrm>
            <a:off x="539552" y="908720"/>
            <a:ext cx="7886700" cy="3672408"/>
          </a:xfrm>
        </p:spPr>
        <p:txBody>
          <a:bodyPr>
            <a:normAutofit lnSpcReduction="10000"/>
          </a:bodyPr>
          <a:lstStyle/>
          <a:p>
            <a:r>
              <a:rPr lang="en-US" sz="3600" dirty="0" err="1">
                <a:solidFill>
                  <a:schemeClr val="accent1"/>
                </a:solidFill>
              </a:rPr>
              <a:t>Metod</a:t>
            </a:r>
            <a:endParaRPr lang="en-US" sz="3600" dirty="0">
              <a:solidFill>
                <a:schemeClr val="accent1"/>
              </a:solidFill>
            </a:endParaRPr>
          </a:p>
          <a:p>
            <a:endParaRPr lang="en-US" sz="3200" b="1" dirty="0">
              <a:solidFill>
                <a:schemeClr val="tx1"/>
              </a:solidFill>
            </a:endParaRPr>
          </a:p>
          <a:p>
            <a:r>
              <a:rPr lang="en-US" sz="3200" dirty="0" err="1">
                <a:solidFill>
                  <a:schemeClr val="tx1"/>
                </a:solidFill>
              </a:rPr>
              <a:t>Intervjuer</a:t>
            </a:r>
            <a:r>
              <a:rPr lang="en-US" sz="3200" dirty="0">
                <a:solidFill>
                  <a:schemeClr val="tx1"/>
                </a:solidFill>
              </a:rPr>
              <a:t> </a:t>
            </a:r>
          </a:p>
          <a:p>
            <a:r>
              <a:rPr lang="en-US" sz="3200" dirty="0" err="1">
                <a:solidFill>
                  <a:schemeClr val="tx1"/>
                </a:solidFill>
              </a:rPr>
              <a:t>Arbetsplatsbesök</a:t>
            </a:r>
            <a:r>
              <a:rPr lang="en-US" sz="3200" dirty="0">
                <a:solidFill>
                  <a:schemeClr val="tx1"/>
                </a:solidFill>
              </a:rPr>
              <a:t> </a:t>
            </a:r>
          </a:p>
          <a:p>
            <a:endParaRPr lang="en-US" sz="3200" dirty="0">
              <a:solidFill>
                <a:schemeClr val="tx1"/>
              </a:solidFill>
            </a:endParaRPr>
          </a:p>
          <a:p>
            <a:r>
              <a:rPr lang="en-US" sz="3200" dirty="0" err="1">
                <a:solidFill>
                  <a:schemeClr val="tx1"/>
                </a:solidFill>
              </a:rPr>
              <a:t>Fallstudier</a:t>
            </a:r>
            <a:r>
              <a:rPr lang="en-US" sz="3200" dirty="0">
                <a:solidFill>
                  <a:schemeClr val="tx1"/>
                </a:solidFill>
              </a:rPr>
              <a:t> i 7 </a:t>
            </a:r>
            <a:r>
              <a:rPr lang="en-US" sz="3200" dirty="0" err="1">
                <a:solidFill>
                  <a:schemeClr val="tx1"/>
                </a:solidFill>
              </a:rPr>
              <a:t>länder</a:t>
            </a:r>
            <a:r>
              <a:rPr lang="en-US" sz="3200" dirty="0">
                <a:solidFill>
                  <a:schemeClr val="tx1"/>
                </a:solidFill>
              </a:rPr>
              <a:t> och 8 </a:t>
            </a:r>
            <a:r>
              <a:rPr lang="en-US" sz="3200" dirty="0" err="1">
                <a:solidFill>
                  <a:schemeClr val="tx1"/>
                </a:solidFill>
              </a:rPr>
              <a:t>branscher</a:t>
            </a:r>
            <a:br>
              <a:rPr lang="en-US" sz="2000" dirty="0">
                <a:solidFill>
                  <a:srgbClr val="E65425"/>
                </a:solidFill>
              </a:rPr>
            </a:br>
            <a:br>
              <a:rPr lang="en-US" dirty="0">
                <a:solidFill>
                  <a:srgbClr val="E65425"/>
                </a:solidFill>
              </a:rPr>
            </a:br>
            <a:endParaRPr lang="en-GB" dirty="0"/>
          </a:p>
        </p:txBody>
      </p:sp>
      <p:sp>
        <p:nvSpPr>
          <p:cNvPr id="4" name="Platshållare för bildnummer 3"/>
          <p:cNvSpPr>
            <a:spLocks noGrp="1"/>
          </p:cNvSpPr>
          <p:nvPr>
            <p:ph type="sldNum" sz="quarter" idx="12"/>
          </p:nvPr>
        </p:nvSpPr>
        <p:spPr/>
        <p:txBody>
          <a:bodyPr/>
          <a:lstStyle/>
          <a:p>
            <a:fld id="{657F4109-707F-41EB-948E-7FDB5C97D09B}" type="slidenum">
              <a:rPr lang="en-US" smtClean="0"/>
              <a:t>33</a:t>
            </a:fld>
            <a:endParaRPr lang="en-US"/>
          </a:p>
        </p:txBody>
      </p:sp>
    </p:spTree>
    <p:extLst>
      <p:ext uri="{BB962C8B-B14F-4D97-AF65-F5344CB8AC3E}">
        <p14:creationId xmlns:p14="http://schemas.microsoft.com/office/powerpoint/2010/main" val="21251831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28650" y="137161"/>
            <a:ext cx="7886700" cy="843568"/>
          </a:xfrm>
        </p:spPr>
        <p:txBody>
          <a:bodyPr/>
          <a:lstStyle/>
          <a:p>
            <a:r>
              <a:rPr lang="sv-SE" sz="3600" dirty="0">
                <a:solidFill>
                  <a:schemeClr val="accent1"/>
                </a:solidFill>
              </a:rPr>
              <a:t>Kvalitativa fallstudier</a:t>
            </a:r>
          </a:p>
        </p:txBody>
      </p:sp>
      <p:graphicFrame>
        <p:nvGraphicFramePr>
          <p:cNvPr id="4" name="Platshållare för innehåll 3">
            <a:extLst>
              <a:ext uri="{FF2B5EF4-FFF2-40B4-BE49-F238E27FC236}">
                <a16:creationId xmlns:a16="http://schemas.microsoft.com/office/drawing/2014/main" id="{AD2BD99B-B63D-4E69-BA74-70E937E678F8}"/>
              </a:ext>
            </a:extLst>
          </p:cNvPr>
          <p:cNvGraphicFramePr>
            <a:graphicFrameLocks noGrp="1"/>
          </p:cNvGraphicFramePr>
          <p:nvPr>
            <p:ph idx="1"/>
            <p:extLst>
              <p:ext uri="{D42A27DB-BD31-4B8C-83A1-F6EECF244321}">
                <p14:modId xmlns:p14="http://schemas.microsoft.com/office/powerpoint/2010/main" val="1989326969"/>
              </p:ext>
            </p:extLst>
          </p:nvPr>
        </p:nvGraphicFramePr>
        <p:xfrm>
          <a:off x="539552" y="1052736"/>
          <a:ext cx="8064902" cy="4650693"/>
        </p:xfrm>
        <a:graphic>
          <a:graphicData uri="http://schemas.openxmlformats.org/drawingml/2006/table">
            <a:tbl>
              <a:tblPr firstRow="1" firstCol="1" bandRow="1">
                <a:tableStyleId>{5C22544A-7EE6-4342-B048-85BDC9FD1C3A}</a:tableStyleId>
              </a:tblPr>
              <a:tblGrid>
                <a:gridCol w="1833354">
                  <a:extLst>
                    <a:ext uri="{9D8B030D-6E8A-4147-A177-3AD203B41FA5}">
                      <a16:colId xmlns:a16="http://schemas.microsoft.com/office/drawing/2014/main" val="2272636000"/>
                    </a:ext>
                  </a:extLst>
                </a:gridCol>
                <a:gridCol w="601526">
                  <a:extLst>
                    <a:ext uri="{9D8B030D-6E8A-4147-A177-3AD203B41FA5}">
                      <a16:colId xmlns:a16="http://schemas.microsoft.com/office/drawing/2014/main" val="3329601976"/>
                    </a:ext>
                  </a:extLst>
                </a:gridCol>
                <a:gridCol w="601526">
                  <a:extLst>
                    <a:ext uri="{9D8B030D-6E8A-4147-A177-3AD203B41FA5}">
                      <a16:colId xmlns:a16="http://schemas.microsoft.com/office/drawing/2014/main" val="4283553180"/>
                    </a:ext>
                  </a:extLst>
                </a:gridCol>
                <a:gridCol w="601526">
                  <a:extLst>
                    <a:ext uri="{9D8B030D-6E8A-4147-A177-3AD203B41FA5}">
                      <a16:colId xmlns:a16="http://schemas.microsoft.com/office/drawing/2014/main" val="154011689"/>
                    </a:ext>
                  </a:extLst>
                </a:gridCol>
                <a:gridCol w="601526">
                  <a:extLst>
                    <a:ext uri="{9D8B030D-6E8A-4147-A177-3AD203B41FA5}">
                      <a16:colId xmlns:a16="http://schemas.microsoft.com/office/drawing/2014/main" val="1175439726"/>
                    </a:ext>
                  </a:extLst>
                </a:gridCol>
                <a:gridCol w="601526">
                  <a:extLst>
                    <a:ext uri="{9D8B030D-6E8A-4147-A177-3AD203B41FA5}">
                      <a16:colId xmlns:a16="http://schemas.microsoft.com/office/drawing/2014/main" val="2005961214"/>
                    </a:ext>
                  </a:extLst>
                </a:gridCol>
                <a:gridCol w="601526">
                  <a:extLst>
                    <a:ext uri="{9D8B030D-6E8A-4147-A177-3AD203B41FA5}">
                      <a16:colId xmlns:a16="http://schemas.microsoft.com/office/drawing/2014/main" val="243379443"/>
                    </a:ext>
                  </a:extLst>
                </a:gridCol>
                <a:gridCol w="601526">
                  <a:extLst>
                    <a:ext uri="{9D8B030D-6E8A-4147-A177-3AD203B41FA5}">
                      <a16:colId xmlns:a16="http://schemas.microsoft.com/office/drawing/2014/main" val="2945702742"/>
                    </a:ext>
                  </a:extLst>
                </a:gridCol>
                <a:gridCol w="940740">
                  <a:extLst>
                    <a:ext uri="{9D8B030D-6E8A-4147-A177-3AD203B41FA5}">
                      <a16:colId xmlns:a16="http://schemas.microsoft.com/office/drawing/2014/main" val="2807885085"/>
                    </a:ext>
                  </a:extLst>
                </a:gridCol>
                <a:gridCol w="1080126">
                  <a:extLst>
                    <a:ext uri="{9D8B030D-6E8A-4147-A177-3AD203B41FA5}">
                      <a16:colId xmlns:a16="http://schemas.microsoft.com/office/drawing/2014/main" val="3821595569"/>
                    </a:ext>
                  </a:extLst>
                </a:gridCol>
              </a:tblGrid>
              <a:tr h="576064">
                <a:tc>
                  <a:txBody>
                    <a:bodyPr/>
                    <a:lstStyle/>
                    <a:p>
                      <a:pPr>
                        <a:lnSpc>
                          <a:spcPct val="107000"/>
                        </a:lnSpc>
                        <a:spcAft>
                          <a:spcPts val="800"/>
                        </a:spcAft>
                      </a:pPr>
                      <a:r>
                        <a:rPr lang="en-GB" sz="1600" dirty="0">
                          <a:effectLst/>
                        </a:rPr>
                        <a:t> </a:t>
                      </a:r>
                      <a:endParaRPr lang="sv-S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UK</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FR</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NL</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SE</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ES</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HU</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dirty="0">
                          <a:effectLst/>
                        </a:rPr>
                        <a:t>GER</a:t>
                      </a:r>
                      <a:endParaRPr lang="sv-S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gn="l">
                        <a:lnSpc>
                          <a:spcPct val="107000"/>
                        </a:lnSpc>
                        <a:spcAft>
                          <a:spcPts val="800"/>
                        </a:spcAft>
                      </a:pPr>
                      <a:r>
                        <a:rPr lang="en-GB" sz="1600" dirty="0" err="1">
                          <a:effectLst/>
                        </a:rPr>
                        <a:t>Antal</a:t>
                      </a:r>
                      <a:r>
                        <a:rPr lang="en-GB" sz="1600" dirty="0">
                          <a:effectLst/>
                        </a:rPr>
                        <a:t> fall-studier</a:t>
                      </a:r>
                      <a:endParaRPr lang="sv-S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nchor="ctr"/>
                </a:tc>
                <a:tc>
                  <a:txBody>
                    <a:bodyPr/>
                    <a:lstStyle/>
                    <a:p>
                      <a:pPr algn="l">
                        <a:lnSpc>
                          <a:spcPct val="107000"/>
                        </a:lnSpc>
                        <a:spcAft>
                          <a:spcPts val="800"/>
                        </a:spcAft>
                      </a:pPr>
                      <a:r>
                        <a:rPr lang="en-GB" sz="1600" dirty="0" err="1">
                          <a:effectLst/>
                        </a:rPr>
                        <a:t>Antal</a:t>
                      </a:r>
                      <a:r>
                        <a:rPr lang="en-GB" sz="1600" dirty="0">
                          <a:effectLst/>
                        </a:rPr>
                        <a:t> </a:t>
                      </a:r>
                      <a:r>
                        <a:rPr lang="en-GB" sz="1600" dirty="0" err="1">
                          <a:effectLst/>
                        </a:rPr>
                        <a:t>intervjuer</a:t>
                      </a:r>
                      <a:endParaRPr lang="sv-S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079167544"/>
                  </a:ext>
                </a:extLst>
              </a:tr>
              <a:tr h="322502">
                <a:tc gridSpan="9">
                  <a:txBody>
                    <a:bodyPr/>
                    <a:lstStyle/>
                    <a:p>
                      <a:pPr>
                        <a:lnSpc>
                          <a:spcPct val="107000"/>
                        </a:lnSpc>
                        <a:spcAft>
                          <a:spcPts val="800"/>
                        </a:spcAft>
                      </a:pPr>
                      <a:r>
                        <a:rPr lang="en-GB" sz="1600" dirty="0">
                          <a:solidFill>
                            <a:schemeClr val="tx1"/>
                          </a:solidFill>
                          <a:effectLst/>
                        </a:rPr>
                        <a:t>Manufacturing sector</a:t>
                      </a:r>
                      <a:endParaRPr lang="sv-SE"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nchor="ct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118334395"/>
                  </a:ext>
                </a:extLst>
              </a:tr>
              <a:tr h="322502">
                <a:tc>
                  <a:txBody>
                    <a:bodyPr/>
                    <a:lstStyle/>
                    <a:p>
                      <a:pPr>
                        <a:lnSpc>
                          <a:spcPct val="107000"/>
                        </a:lnSpc>
                        <a:spcAft>
                          <a:spcPts val="800"/>
                        </a:spcAft>
                      </a:pPr>
                      <a:r>
                        <a:rPr lang="en-GB" sz="1600">
                          <a:effectLst/>
                        </a:rPr>
                        <a:t>Aerospace</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nchor="ctr"/>
                </a:tc>
                <a:tc>
                  <a:txBody>
                    <a:bodyPr/>
                    <a:lstStyle/>
                    <a:p>
                      <a:pPr>
                        <a:lnSpc>
                          <a:spcPct val="107000"/>
                        </a:lnSpc>
                        <a:spcAft>
                          <a:spcPts val="800"/>
                        </a:spcAft>
                      </a:pPr>
                      <a:r>
                        <a:rPr lang="en-GB" sz="1600">
                          <a:effectLst/>
                        </a:rPr>
                        <a:t>1</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3</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 2</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6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78</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933309470"/>
                  </a:ext>
                </a:extLst>
              </a:tr>
              <a:tr h="322502">
                <a:tc>
                  <a:txBody>
                    <a:bodyPr/>
                    <a:lstStyle/>
                    <a:p>
                      <a:pPr>
                        <a:lnSpc>
                          <a:spcPct val="107000"/>
                        </a:lnSpc>
                        <a:spcAft>
                          <a:spcPts val="800"/>
                        </a:spcAft>
                      </a:pPr>
                      <a:r>
                        <a:rPr lang="en-GB" sz="1600">
                          <a:effectLst/>
                        </a:rPr>
                        <a:t>Automotive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nchor="ctr"/>
                </a:tc>
                <a:tc>
                  <a:txBody>
                    <a:bodyPr/>
                    <a:lstStyle/>
                    <a:p>
                      <a:pPr>
                        <a:lnSpc>
                          <a:spcPct val="107000"/>
                        </a:lnSpc>
                        <a:spcAft>
                          <a:spcPts val="800"/>
                        </a:spcAft>
                      </a:pPr>
                      <a:r>
                        <a:rPr lang="en-GB" sz="1600" dirty="0">
                          <a:effectLst/>
                        </a:rPr>
                        <a:t> </a:t>
                      </a:r>
                      <a:endParaRPr lang="sv-S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3</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 2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5</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34</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311058249"/>
                  </a:ext>
                </a:extLst>
              </a:tr>
              <a:tr h="322502">
                <a:tc>
                  <a:txBody>
                    <a:bodyPr/>
                    <a:lstStyle/>
                    <a:p>
                      <a:pPr>
                        <a:lnSpc>
                          <a:spcPct val="107000"/>
                        </a:lnSpc>
                        <a:spcAft>
                          <a:spcPts val="800"/>
                        </a:spcAft>
                      </a:pPr>
                      <a:r>
                        <a:rPr lang="en-GB" sz="1600">
                          <a:effectLst/>
                        </a:rPr>
                        <a:t>Agri-food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nchor="ctr"/>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4</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3</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7</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59</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778582278"/>
                  </a:ext>
                </a:extLst>
              </a:tr>
              <a:tr h="322502">
                <a:tc gridSpan="9">
                  <a:txBody>
                    <a:bodyPr/>
                    <a:lstStyle/>
                    <a:p>
                      <a:pPr>
                        <a:lnSpc>
                          <a:spcPct val="107000"/>
                        </a:lnSpc>
                        <a:spcAft>
                          <a:spcPts val="800"/>
                        </a:spcAft>
                      </a:pPr>
                      <a:r>
                        <a:rPr lang="en-GB" sz="1600" dirty="0">
                          <a:solidFill>
                            <a:schemeClr val="tx1"/>
                          </a:solidFill>
                          <a:effectLst/>
                        </a:rPr>
                        <a:t>Private Service Sector</a:t>
                      </a:r>
                      <a:endParaRPr lang="sv-SE"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nchor="ct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nSpc>
                          <a:spcPct val="107000"/>
                        </a:lnSpc>
                        <a:spcAft>
                          <a:spcPts val="800"/>
                        </a:spcAft>
                      </a:pPr>
                      <a:r>
                        <a:rPr lang="en-GB" sz="1600" dirty="0">
                          <a:effectLst/>
                        </a:rPr>
                        <a:t> </a:t>
                      </a:r>
                      <a:endParaRPr lang="sv-S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35807320"/>
                  </a:ext>
                </a:extLst>
              </a:tr>
              <a:tr h="322502">
                <a:tc>
                  <a:txBody>
                    <a:bodyPr/>
                    <a:lstStyle/>
                    <a:p>
                      <a:pPr>
                        <a:lnSpc>
                          <a:spcPct val="107000"/>
                        </a:lnSpc>
                        <a:spcAft>
                          <a:spcPts val="800"/>
                        </a:spcAft>
                      </a:pPr>
                      <a:r>
                        <a:rPr lang="en-GB" sz="1600" dirty="0">
                          <a:effectLst/>
                        </a:rPr>
                        <a:t>Computer games</a:t>
                      </a:r>
                      <a:endParaRPr lang="sv-S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nchor="ctr"/>
                </a:tc>
                <a:tc>
                  <a:txBody>
                    <a:bodyPr/>
                    <a:lstStyle/>
                    <a:p>
                      <a:pPr>
                        <a:lnSpc>
                          <a:spcPct val="107000"/>
                        </a:lnSpc>
                        <a:spcAft>
                          <a:spcPts val="800"/>
                        </a:spcAft>
                      </a:pPr>
                      <a:r>
                        <a:rPr lang="en-GB" sz="1600" dirty="0">
                          <a:effectLst/>
                        </a:rPr>
                        <a:t>2</a:t>
                      </a:r>
                      <a:endParaRPr lang="sv-S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6</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dirty="0">
                          <a:effectLst/>
                        </a:rPr>
                        <a:t>3</a:t>
                      </a:r>
                      <a:endParaRPr lang="sv-S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3</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14</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86</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707072542"/>
                  </a:ext>
                </a:extLst>
              </a:tr>
              <a:tr h="322502">
                <a:tc>
                  <a:txBody>
                    <a:bodyPr/>
                    <a:lstStyle/>
                    <a:p>
                      <a:pPr>
                        <a:lnSpc>
                          <a:spcPct val="107000"/>
                        </a:lnSpc>
                        <a:spcAft>
                          <a:spcPts val="800"/>
                        </a:spcAft>
                      </a:pPr>
                      <a:r>
                        <a:rPr lang="en-GB" sz="1600">
                          <a:effectLst/>
                        </a:rPr>
                        <a:t>Banking</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nchor="ctr"/>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3</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2</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5</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42</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027140764"/>
                  </a:ext>
                </a:extLst>
              </a:tr>
              <a:tr h="322502">
                <a:tc>
                  <a:txBody>
                    <a:bodyPr/>
                    <a:lstStyle/>
                    <a:p>
                      <a:pPr>
                        <a:lnSpc>
                          <a:spcPct val="107000"/>
                        </a:lnSpc>
                        <a:spcAft>
                          <a:spcPts val="800"/>
                        </a:spcAft>
                      </a:pPr>
                      <a:r>
                        <a:rPr lang="en-GB" sz="1600">
                          <a:effectLst/>
                        </a:rPr>
                        <a:t>Retail Logistics</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nchor="ctr"/>
                </a:tc>
                <a:tc>
                  <a:txBody>
                    <a:bodyPr/>
                    <a:lstStyle/>
                    <a:p>
                      <a:pPr>
                        <a:lnSpc>
                          <a:spcPct val="107000"/>
                        </a:lnSpc>
                      </a:pPr>
                      <a:endParaRPr lang="sv-SE" sz="1600">
                        <a:effectLst/>
                        <a:latin typeface="Calibri" panose="020F0502020204030204" pitchFamily="34" charset="0"/>
                      </a:endParaRPr>
                    </a:p>
                  </a:txBody>
                  <a:tcPr marL="64770" marR="64770" marT="9525" marB="0"/>
                </a:tc>
                <a:tc>
                  <a:txBody>
                    <a:bodyPr/>
                    <a:lstStyle/>
                    <a:p>
                      <a:pPr>
                        <a:lnSpc>
                          <a:spcPct val="107000"/>
                        </a:lnSpc>
                        <a:spcAft>
                          <a:spcPts val="800"/>
                        </a:spcAft>
                      </a:pPr>
                      <a:r>
                        <a:rPr lang="en-GB" sz="1600">
                          <a:effectLst/>
                        </a:rPr>
                        <a:t>2</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2</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3</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7</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52</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621146054"/>
                  </a:ext>
                </a:extLst>
              </a:tr>
              <a:tr h="322502">
                <a:tc gridSpan="9">
                  <a:txBody>
                    <a:bodyPr/>
                    <a:lstStyle/>
                    <a:p>
                      <a:pPr>
                        <a:lnSpc>
                          <a:spcPct val="107000"/>
                        </a:lnSpc>
                        <a:spcAft>
                          <a:spcPts val="800"/>
                        </a:spcAft>
                      </a:pPr>
                      <a:r>
                        <a:rPr lang="en-GB" sz="1600" dirty="0">
                          <a:solidFill>
                            <a:schemeClr val="tx1"/>
                          </a:solidFill>
                          <a:effectLst/>
                        </a:rPr>
                        <a:t>(quasi) Public Sector</a:t>
                      </a:r>
                      <a:endParaRPr lang="sv-SE"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nchor="ct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673414870"/>
                  </a:ext>
                </a:extLst>
              </a:tr>
              <a:tr h="322502">
                <a:tc>
                  <a:txBody>
                    <a:bodyPr/>
                    <a:lstStyle/>
                    <a:p>
                      <a:pPr>
                        <a:lnSpc>
                          <a:spcPct val="107000"/>
                        </a:lnSpc>
                        <a:spcAft>
                          <a:spcPts val="800"/>
                        </a:spcAft>
                      </a:pPr>
                      <a:r>
                        <a:rPr lang="en-GB" sz="1600">
                          <a:effectLst/>
                        </a:rPr>
                        <a:t>Elderly / Home care</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nchor="ctr"/>
                </a:tc>
                <a:tc>
                  <a:txBody>
                    <a:bodyPr/>
                    <a:lstStyle/>
                    <a:p>
                      <a:pPr>
                        <a:lnSpc>
                          <a:spcPct val="107000"/>
                        </a:lnSpc>
                        <a:spcAft>
                          <a:spcPts val="800"/>
                        </a:spcAft>
                      </a:pPr>
                      <a:r>
                        <a:rPr lang="en-GB" sz="1600">
                          <a:effectLst/>
                        </a:rPr>
                        <a:t>3</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2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3</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8</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56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286515420"/>
                  </a:ext>
                </a:extLst>
              </a:tr>
              <a:tr h="322502">
                <a:tc>
                  <a:txBody>
                    <a:bodyPr/>
                    <a:lstStyle/>
                    <a:p>
                      <a:pPr>
                        <a:lnSpc>
                          <a:spcPct val="107000"/>
                        </a:lnSpc>
                        <a:spcAft>
                          <a:spcPts val="800"/>
                        </a:spcAft>
                      </a:pPr>
                      <a:r>
                        <a:rPr lang="en-GB" sz="1600">
                          <a:effectLst/>
                        </a:rPr>
                        <a:t>Hospitals</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nchor="ctr"/>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4</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2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6</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54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030355796"/>
                  </a:ext>
                </a:extLst>
              </a:tr>
              <a:tr h="322502">
                <a:tc>
                  <a:txBody>
                    <a:bodyPr/>
                    <a:lstStyle/>
                    <a:p>
                      <a:pPr>
                        <a:lnSpc>
                          <a:spcPct val="107000"/>
                        </a:lnSpc>
                        <a:spcAft>
                          <a:spcPts val="800"/>
                        </a:spcAft>
                      </a:pPr>
                      <a:r>
                        <a:rPr lang="en-GB" sz="1600" dirty="0">
                          <a:solidFill>
                            <a:schemeClr val="tx1"/>
                          </a:solidFill>
                          <a:effectLst/>
                        </a:rPr>
                        <a:t>TOTAL</a:t>
                      </a:r>
                      <a:endParaRPr lang="sv-SE"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6</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8</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10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9</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8</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9</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8</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a:effectLst/>
                        </a:rPr>
                        <a:t>58 </a:t>
                      </a:r>
                      <a:endParaRPr lang="sv-SE" sz="1600">
                        <a:effectLst/>
                        <a:latin typeface="Calibri" panose="020F0502020204030204" pitchFamily="34" charset="0"/>
                        <a:ea typeface="Calibri" panose="020F0502020204030204" pitchFamily="34" charset="0"/>
                        <a:cs typeface="Times New Roman" panose="02020603050405020304" pitchFamily="18" charset="0"/>
                      </a:endParaRPr>
                    </a:p>
                  </a:txBody>
                  <a:tcPr marL="64770" marR="64770" marT="9525" marB="0"/>
                </a:tc>
                <a:tc>
                  <a:txBody>
                    <a:bodyPr/>
                    <a:lstStyle/>
                    <a:p>
                      <a:pPr>
                        <a:lnSpc>
                          <a:spcPct val="107000"/>
                        </a:lnSpc>
                        <a:spcAft>
                          <a:spcPts val="800"/>
                        </a:spcAft>
                      </a:pPr>
                      <a:r>
                        <a:rPr lang="en-GB" sz="1600" dirty="0">
                          <a:effectLst/>
                        </a:rPr>
                        <a:t>461</a:t>
                      </a:r>
                      <a:endParaRPr lang="sv-S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5389263"/>
                  </a:ext>
                </a:extLst>
              </a:tr>
            </a:tbl>
          </a:graphicData>
        </a:graphic>
      </p:graphicFrame>
      <p:sp>
        <p:nvSpPr>
          <p:cNvPr id="3" name="Platshållare för bildnummer 2">
            <a:extLst>
              <a:ext uri="{FF2B5EF4-FFF2-40B4-BE49-F238E27FC236}">
                <a16:creationId xmlns:a16="http://schemas.microsoft.com/office/drawing/2014/main" id="{87B60D2F-1268-4C29-B418-BDB074636BC0}"/>
              </a:ext>
            </a:extLst>
          </p:cNvPr>
          <p:cNvSpPr>
            <a:spLocks noGrp="1"/>
          </p:cNvSpPr>
          <p:nvPr>
            <p:ph type="sldNum" sz="quarter" idx="12"/>
          </p:nvPr>
        </p:nvSpPr>
        <p:spPr/>
        <p:txBody>
          <a:bodyPr/>
          <a:lstStyle/>
          <a:p>
            <a:fld id="{657F4109-707F-41EB-948E-7FDB5C97D09B}" type="slidenum">
              <a:rPr lang="en-US" smtClean="0"/>
              <a:t>34</a:t>
            </a:fld>
            <a:endParaRPr lang="en-US"/>
          </a:p>
        </p:txBody>
      </p:sp>
    </p:spTree>
    <p:extLst>
      <p:ext uri="{BB962C8B-B14F-4D97-AF65-F5344CB8AC3E}">
        <p14:creationId xmlns:p14="http://schemas.microsoft.com/office/powerpoint/2010/main" val="1570507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5122" y="116632"/>
            <a:ext cx="8360228" cy="1584176"/>
          </a:xfrm>
        </p:spPr>
        <p:txBody>
          <a:bodyPr>
            <a:noAutofit/>
          </a:bodyPr>
          <a:lstStyle/>
          <a:p>
            <a:r>
              <a:rPr lang="en-US" sz="3600" dirty="0" err="1">
                <a:solidFill>
                  <a:schemeClr val="accent1"/>
                </a:solidFill>
              </a:rPr>
              <a:t>Betydelse</a:t>
            </a:r>
            <a:r>
              <a:rPr lang="en-US" sz="3600" dirty="0">
                <a:solidFill>
                  <a:schemeClr val="accent1"/>
                </a:solidFill>
              </a:rPr>
              <a:t> </a:t>
            </a:r>
            <a:r>
              <a:rPr lang="en-US" sz="3600" dirty="0" err="1">
                <a:solidFill>
                  <a:schemeClr val="accent1"/>
                </a:solidFill>
              </a:rPr>
              <a:t>av</a:t>
            </a:r>
            <a:r>
              <a:rPr lang="en-US" sz="3600" dirty="0">
                <a:solidFill>
                  <a:schemeClr val="accent1"/>
                </a:solidFill>
              </a:rPr>
              <a:t> innovation </a:t>
            </a:r>
            <a:r>
              <a:rPr lang="en-US" sz="3600" dirty="0" err="1">
                <a:solidFill>
                  <a:schemeClr val="accent1"/>
                </a:solidFill>
              </a:rPr>
              <a:t>och</a:t>
            </a:r>
            <a:r>
              <a:rPr lang="en-US" sz="3600" dirty="0">
                <a:solidFill>
                  <a:schemeClr val="accent1"/>
                </a:solidFill>
              </a:rPr>
              <a:t> </a:t>
            </a:r>
            <a:r>
              <a:rPr lang="en-US" sz="3600" dirty="0" err="1">
                <a:solidFill>
                  <a:schemeClr val="accent1"/>
                </a:solidFill>
              </a:rPr>
              <a:t>ny</a:t>
            </a:r>
            <a:r>
              <a:rPr lang="en-US" sz="3600" dirty="0">
                <a:solidFill>
                  <a:schemeClr val="accent1"/>
                </a:solidFill>
              </a:rPr>
              <a:t> </a:t>
            </a:r>
            <a:r>
              <a:rPr lang="en-US" sz="3600" dirty="0" err="1">
                <a:solidFill>
                  <a:schemeClr val="accent1"/>
                </a:solidFill>
              </a:rPr>
              <a:t>teknologi</a:t>
            </a:r>
            <a:r>
              <a:rPr lang="en-US" sz="3600" dirty="0">
                <a:solidFill>
                  <a:schemeClr val="accent1"/>
                </a:solidFill>
              </a:rPr>
              <a:t> </a:t>
            </a:r>
            <a:r>
              <a:rPr lang="en-US" sz="3600" dirty="0" err="1">
                <a:solidFill>
                  <a:schemeClr val="accent1"/>
                </a:solidFill>
              </a:rPr>
              <a:t>på</a:t>
            </a:r>
            <a:r>
              <a:rPr lang="en-US" sz="3600" dirty="0">
                <a:solidFill>
                  <a:schemeClr val="accent1"/>
                </a:solidFill>
              </a:rPr>
              <a:t> </a:t>
            </a:r>
            <a:r>
              <a:rPr lang="en-US" sz="3600" dirty="0" err="1">
                <a:solidFill>
                  <a:schemeClr val="accent1"/>
                </a:solidFill>
              </a:rPr>
              <a:t>yrkesnivå</a:t>
            </a:r>
            <a:r>
              <a:rPr lang="en-US" sz="3600" dirty="0">
                <a:solidFill>
                  <a:schemeClr val="accent1"/>
                </a:solidFill>
              </a:rPr>
              <a:t>: </a:t>
            </a:r>
            <a:r>
              <a:rPr lang="en-US" sz="3600" dirty="0" err="1">
                <a:solidFill>
                  <a:schemeClr val="accent1"/>
                </a:solidFill>
              </a:rPr>
              <a:t>tre</a:t>
            </a:r>
            <a:r>
              <a:rPr lang="en-US" sz="3600" dirty="0">
                <a:solidFill>
                  <a:schemeClr val="accent1"/>
                </a:solidFill>
              </a:rPr>
              <a:t> </a:t>
            </a:r>
            <a:r>
              <a:rPr lang="en-US" sz="3600" dirty="0" err="1">
                <a:solidFill>
                  <a:schemeClr val="accent1"/>
                </a:solidFill>
              </a:rPr>
              <a:t>scenarier</a:t>
            </a:r>
            <a:r>
              <a:rPr lang="en-US" sz="3600" dirty="0">
                <a:solidFill>
                  <a:schemeClr val="accent1"/>
                </a:solidFill>
              </a:rPr>
              <a:t> </a:t>
            </a:r>
          </a:p>
        </p:txBody>
      </p:sp>
      <p:sp>
        <p:nvSpPr>
          <p:cNvPr id="3" name="Espace réservé du contenu 2"/>
          <p:cNvSpPr>
            <a:spLocks noGrp="1"/>
          </p:cNvSpPr>
          <p:nvPr>
            <p:ph idx="1"/>
          </p:nvPr>
        </p:nvSpPr>
        <p:spPr>
          <a:xfrm>
            <a:off x="122464" y="1844824"/>
            <a:ext cx="8770015" cy="4680520"/>
          </a:xfrm>
        </p:spPr>
        <p:txBody>
          <a:bodyPr>
            <a:normAutofit/>
          </a:bodyPr>
          <a:lstStyle/>
          <a:p>
            <a:pPr marL="0" lvl="1" indent="0">
              <a:spcBef>
                <a:spcPts val="750"/>
              </a:spcBef>
              <a:buNone/>
            </a:pPr>
            <a:r>
              <a:rPr lang="sv-SE" sz="2800" dirty="0"/>
              <a:t>Scenario 1: Undanträngning (</a:t>
            </a:r>
            <a:r>
              <a:rPr lang="sv-SE" sz="2800" dirty="0" err="1"/>
              <a:t>displacement</a:t>
            </a:r>
            <a:r>
              <a:rPr lang="sv-SE" sz="2800" dirty="0"/>
              <a:t>) </a:t>
            </a:r>
            <a:r>
              <a:rPr lang="sv-SE" sz="2000" dirty="0"/>
              <a:t>(anställda inom en yrkeskår som ersätts av ny teknik)</a:t>
            </a:r>
          </a:p>
          <a:p>
            <a:pPr marL="0" lvl="1" indent="0">
              <a:spcBef>
                <a:spcPts val="750"/>
              </a:spcBef>
              <a:buNone/>
            </a:pPr>
            <a:endParaRPr lang="sv-SE" sz="2100" dirty="0"/>
          </a:p>
          <a:p>
            <a:pPr marL="171450" lvl="1">
              <a:spcBef>
                <a:spcPts val="750"/>
              </a:spcBef>
            </a:pPr>
            <a:r>
              <a:rPr lang="sv-SE" sz="2100" dirty="0"/>
              <a:t>Vi hittar inte så mycket belägg för detta</a:t>
            </a:r>
          </a:p>
          <a:p>
            <a:pPr marL="171450" lvl="1">
              <a:spcBef>
                <a:spcPts val="750"/>
              </a:spcBef>
            </a:pPr>
            <a:r>
              <a:rPr lang="sv-SE" sz="2100" dirty="0"/>
              <a:t>Finns i begränsad grad inom några branscher men oftast en omfördelning av arbetsuppgifter och förändringar i arbetsinnehåll</a:t>
            </a:r>
          </a:p>
          <a:p>
            <a:pPr marL="171450" lvl="1">
              <a:spcBef>
                <a:spcPts val="750"/>
              </a:spcBef>
            </a:pPr>
            <a:r>
              <a:rPr lang="sv-SE" sz="2100" dirty="0"/>
              <a:t>I detaljhandel/logistik (</a:t>
            </a:r>
            <a:r>
              <a:rPr lang="sv-SE" sz="2100" dirty="0" err="1"/>
              <a:t>retain</a:t>
            </a:r>
            <a:r>
              <a:rPr lang="sv-SE" sz="2100" dirty="0"/>
              <a:t> </a:t>
            </a:r>
            <a:r>
              <a:rPr lang="sv-SE" sz="2100" dirty="0" err="1"/>
              <a:t>logistics</a:t>
            </a:r>
            <a:r>
              <a:rPr lang="sv-SE" sz="2100" dirty="0"/>
              <a:t>) ser vi en minskning av butiksanställda och flera lageranställda.</a:t>
            </a:r>
          </a:p>
          <a:p>
            <a:pPr marL="171450" lvl="1">
              <a:spcBef>
                <a:spcPts val="750"/>
              </a:spcBef>
            </a:pPr>
            <a:r>
              <a:rPr lang="sv-SE" sz="2100" dirty="0"/>
              <a:t>I banksektorn ser vi en minskning av anställda i fysiska banker, men en ökning i kundtjänster och inom IKT och systemutveckling. </a:t>
            </a:r>
            <a:endParaRPr lang="sv-SE" sz="2000" dirty="0"/>
          </a:p>
        </p:txBody>
      </p:sp>
      <p:sp>
        <p:nvSpPr>
          <p:cNvPr id="4" name="Platshållare för bildnummer 3">
            <a:extLst>
              <a:ext uri="{FF2B5EF4-FFF2-40B4-BE49-F238E27FC236}">
                <a16:creationId xmlns:a16="http://schemas.microsoft.com/office/drawing/2014/main" id="{A3592F97-D694-4B0B-94C9-749A2C27CEC0}"/>
              </a:ext>
            </a:extLst>
          </p:cNvPr>
          <p:cNvSpPr>
            <a:spLocks noGrp="1"/>
          </p:cNvSpPr>
          <p:nvPr>
            <p:ph type="sldNum" sz="quarter" idx="12"/>
          </p:nvPr>
        </p:nvSpPr>
        <p:spPr/>
        <p:txBody>
          <a:bodyPr/>
          <a:lstStyle/>
          <a:p>
            <a:fld id="{657F4109-707F-41EB-948E-7FDB5C97D09B}" type="slidenum">
              <a:rPr lang="en-US" smtClean="0"/>
              <a:t>35</a:t>
            </a:fld>
            <a:endParaRPr lang="en-US"/>
          </a:p>
        </p:txBody>
      </p:sp>
    </p:spTree>
    <p:extLst>
      <p:ext uri="{BB962C8B-B14F-4D97-AF65-F5344CB8AC3E}">
        <p14:creationId xmlns:p14="http://schemas.microsoft.com/office/powerpoint/2010/main" val="1294566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28650" y="548680"/>
            <a:ext cx="7886700" cy="6165304"/>
          </a:xfrm>
        </p:spPr>
        <p:txBody>
          <a:bodyPr>
            <a:normAutofit fontScale="47500" lnSpcReduction="20000"/>
          </a:bodyPr>
          <a:lstStyle/>
          <a:p>
            <a:pPr marL="0" indent="0">
              <a:lnSpc>
                <a:spcPct val="100000"/>
              </a:lnSpc>
              <a:buNone/>
            </a:pPr>
            <a:r>
              <a:rPr lang="sv-SE" sz="5900" dirty="0" err="1"/>
              <a:t>Scenarie</a:t>
            </a:r>
            <a:r>
              <a:rPr lang="sv-SE" sz="5900" dirty="0"/>
              <a:t> 2</a:t>
            </a:r>
            <a:r>
              <a:rPr lang="en-GB" sz="5900" dirty="0"/>
              <a:t>: </a:t>
            </a:r>
            <a:r>
              <a:rPr lang="sv-SE" sz="5900" dirty="0"/>
              <a:t>Arbetsutvidgning/horisontellt </a:t>
            </a:r>
            <a:r>
              <a:rPr lang="en-GB" sz="5900" dirty="0"/>
              <a:t>och </a:t>
            </a:r>
            <a:r>
              <a:rPr lang="en-GB" sz="5900" dirty="0" err="1"/>
              <a:t>arbetsberikning</a:t>
            </a:r>
            <a:r>
              <a:rPr lang="en-GB" sz="5900" dirty="0"/>
              <a:t>/</a:t>
            </a:r>
            <a:r>
              <a:rPr lang="en-GB" sz="5900" dirty="0" err="1"/>
              <a:t>vertikalt</a:t>
            </a:r>
            <a:r>
              <a:rPr lang="en-GB" sz="5900" dirty="0"/>
              <a:t> </a:t>
            </a:r>
            <a:r>
              <a:rPr lang="sv-SE" sz="4200" dirty="0"/>
              <a:t>(i linje med SBTC); många exempel i olika industrier </a:t>
            </a:r>
            <a:r>
              <a:rPr lang="en-GB" sz="4200" dirty="0"/>
              <a:t>(</a:t>
            </a:r>
            <a:r>
              <a:rPr lang="sv-SE" sz="4200" dirty="0"/>
              <a:t>Flyg; livsmedel/</a:t>
            </a:r>
            <a:r>
              <a:rPr lang="sv-SE" sz="4200" dirty="0" err="1"/>
              <a:t>agrifood</a:t>
            </a:r>
            <a:r>
              <a:rPr lang="sv-SE" sz="4200" dirty="0"/>
              <a:t>; bank; sjukhus, mm) med en positiv påverkan på arbetskvalitet, </a:t>
            </a:r>
            <a:r>
              <a:rPr lang="sv-SE" sz="4200" dirty="0">
                <a:solidFill>
                  <a:schemeClr val="accent1"/>
                </a:solidFill>
              </a:rPr>
              <a:t>men ibland med tvetydiga effekter</a:t>
            </a:r>
            <a:r>
              <a:rPr lang="en-GB" sz="4200" dirty="0">
                <a:solidFill>
                  <a:schemeClr val="accent1"/>
                </a:solidFill>
              </a:rPr>
              <a:t>:</a:t>
            </a:r>
          </a:p>
          <a:p>
            <a:pPr>
              <a:lnSpc>
                <a:spcPct val="100000"/>
              </a:lnSpc>
              <a:spcBef>
                <a:spcPts val="1200"/>
              </a:spcBef>
            </a:pPr>
            <a:r>
              <a:rPr lang="en-US" sz="4200" dirty="0"/>
              <a:t>“</a:t>
            </a:r>
            <a:r>
              <a:rPr lang="sv-SE" sz="4200" dirty="0"/>
              <a:t>Åldersbias” snarare än “</a:t>
            </a:r>
            <a:r>
              <a:rPr lang="sv-SE" sz="4200" dirty="0" err="1"/>
              <a:t>skill</a:t>
            </a:r>
            <a:r>
              <a:rPr lang="sv-SE" sz="4200" dirty="0"/>
              <a:t>-bias” när nya teknologier kräver nya  snarare än högre kompetens/</a:t>
            </a:r>
            <a:r>
              <a:rPr lang="sv-SE" sz="4200" dirty="0" err="1"/>
              <a:t>skills</a:t>
            </a:r>
            <a:r>
              <a:rPr lang="sv-SE" sz="4200" dirty="0"/>
              <a:t> =&gt; leder till olika anpassningsstrategier beroende på den institutionella kontexten (t ex Flyg: i Frankrike pensionerar man äldre medarbetare i förtid; i Sverige kompetensutvecklas äldre medarbetare)</a:t>
            </a:r>
          </a:p>
          <a:p>
            <a:pPr>
              <a:lnSpc>
                <a:spcPct val="100000"/>
              </a:lnSpc>
              <a:spcBef>
                <a:spcPts val="1200"/>
              </a:spcBef>
            </a:pPr>
            <a:r>
              <a:rPr lang="sv-SE" sz="4200" dirty="0"/>
              <a:t>Det som ser ut som arbetsberikning kan vara ett synliggörande av tidigare tysta kunskaper, eller en övergång från en typ av hög kompetens till en annan. </a:t>
            </a:r>
          </a:p>
          <a:p>
            <a:pPr>
              <a:lnSpc>
                <a:spcPct val="100000"/>
              </a:lnSpc>
              <a:spcBef>
                <a:spcPts val="1200"/>
              </a:spcBef>
            </a:pPr>
            <a:r>
              <a:rPr lang="sv-SE" sz="4200" dirty="0"/>
              <a:t>Kodifieringen av kunskaper (i mjukvara och dokument mm) och standardisering av arbetsuppgifter kan öka intresset för </a:t>
            </a:r>
            <a:r>
              <a:rPr lang="sv-SE" sz="4200" dirty="0" err="1"/>
              <a:t>flexibiliseringsstrategier</a:t>
            </a:r>
            <a:r>
              <a:rPr lang="sv-SE" sz="4200" dirty="0"/>
              <a:t> (outsourcing, användning av bemanningsanställda </a:t>
            </a:r>
            <a:r>
              <a:rPr lang="sv-SE" sz="4200" dirty="0" err="1"/>
              <a:t>etc</a:t>
            </a:r>
            <a:r>
              <a:rPr lang="sv-SE" sz="4200" dirty="0"/>
              <a:t>) och bidra till en utveckling mot mer </a:t>
            </a:r>
            <a:r>
              <a:rPr lang="sv-SE" sz="4200" dirty="0" err="1"/>
              <a:t>rutiniserade</a:t>
            </a:r>
            <a:r>
              <a:rPr lang="sv-SE" sz="4200" dirty="0"/>
              <a:t> och monotona arbetsuppgifter. </a:t>
            </a:r>
          </a:p>
          <a:p>
            <a:pPr>
              <a:lnSpc>
                <a:spcPct val="100000"/>
              </a:lnSpc>
              <a:spcBef>
                <a:spcPts val="1200"/>
              </a:spcBef>
            </a:pPr>
            <a:r>
              <a:rPr lang="sv-SE" sz="4200" dirty="0"/>
              <a:t>IKT som främjar tvåvägskommunikation är viktig. Det förbättrar möjligheten för anställda att påverka både arbetskvalitén och innovationsprocesser. </a:t>
            </a:r>
            <a:endParaRPr lang="en-GB" sz="4200" dirty="0"/>
          </a:p>
        </p:txBody>
      </p:sp>
      <p:sp>
        <p:nvSpPr>
          <p:cNvPr id="4" name="Platshållare för bildnummer 3"/>
          <p:cNvSpPr>
            <a:spLocks noGrp="1"/>
          </p:cNvSpPr>
          <p:nvPr>
            <p:ph type="sldNum" sz="quarter" idx="12"/>
          </p:nvPr>
        </p:nvSpPr>
        <p:spPr/>
        <p:txBody>
          <a:bodyPr/>
          <a:lstStyle/>
          <a:p>
            <a:fld id="{657F4109-707F-41EB-948E-7FDB5C97D09B}" type="slidenum">
              <a:rPr lang="en-US" smtClean="0"/>
              <a:t>36</a:t>
            </a:fld>
            <a:endParaRPr lang="en-US"/>
          </a:p>
        </p:txBody>
      </p:sp>
    </p:spTree>
    <p:extLst>
      <p:ext uri="{BB962C8B-B14F-4D97-AF65-F5344CB8AC3E}">
        <p14:creationId xmlns:p14="http://schemas.microsoft.com/office/powerpoint/2010/main" val="3510180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260648"/>
            <a:ext cx="8424936" cy="6336704"/>
          </a:xfrm>
        </p:spPr>
        <p:txBody>
          <a:bodyPr>
            <a:normAutofit lnSpcReduction="10000"/>
          </a:bodyPr>
          <a:lstStyle/>
          <a:p>
            <a:pPr marL="0" lvl="1" indent="0">
              <a:spcBef>
                <a:spcPts val="750"/>
              </a:spcBef>
              <a:buNone/>
            </a:pPr>
            <a:r>
              <a:rPr lang="en-US" sz="2800" dirty="0" err="1"/>
              <a:t>Scenarie</a:t>
            </a:r>
            <a:r>
              <a:rPr lang="en-US" sz="2800" dirty="0"/>
              <a:t> 3: </a:t>
            </a:r>
            <a:r>
              <a:rPr lang="sv-SE" sz="2800" dirty="0"/>
              <a:t>Digital Taylorism =&gt; nedkvalificering;  begränsning av autonomin i arbetet =&gt; negativ inverkan på arbetskvalitet: </a:t>
            </a:r>
          </a:p>
          <a:p>
            <a:pPr>
              <a:spcBef>
                <a:spcPts val="1200"/>
              </a:spcBef>
            </a:pPr>
            <a:r>
              <a:rPr lang="sv-SE" sz="2300" dirty="0"/>
              <a:t>Mycket delautomatisering eftersom helautomatisering ännu inte är lönsam. =&gt; liknar tidig taylorism. Dvs logistik – rutinartade arbetsuppgifter; obligatorisk jobbrotation enbart för att förbygga förslitningsskador.  </a:t>
            </a:r>
          </a:p>
          <a:p>
            <a:pPr>
              <a:spcBef>
                <a:spcPts val="1200"/>
              </a:spcBef>
            </a:pPr>
            <a:r>
              <a:rPr lang="sv-SE" sz="2300" dirty="0"/>
              <a:t>Nya redskap för att ”förstärka” mänskliga kapaciteter (t ex “</a:t>
            </a:r>
            <a:r>
              <a:rPr lang="sv-SE" sz="2300" dirty="0" err="1"/>
              <a:t>wearables</a:t>
            </a:r>
            <a:r>
              <a:rPr lang="sv-SE" sz="2300" dirty="0"/>
              <a:t>/bärbara” redskap såsom smarta glasögon; </a:t>
            </a:r>
            <a:r>
              <a:rPr lang="sv-SE" sz="2300" dirty="0" err="1">
                <a:solidFill>
                  <a:schemeClr val="accent5"/>
                </a:solidFill>
              </a:rPr>
              <a:t>exoskelett</a:t>
            </a:r>
            <a:r>
              <a:rPr lang="sv-SE" sz="2300" dirty="0"/>
              <a:t>, </a:t>
            </a:r>
            <a:r>
              <a:rPr lang="sv-SE" sz="2300" dirty="0" err="1"/>
              <a:t>cobotar</a:t>
            </a:r>
            <a:r>
              <a:rPr lang="sv-SE" sz="2300" dirty="0"/>
              <a:t>, mm) …. Men istället görs människor till en ”kroppsdel” av maskinen –  “</a:t>
            </a:r>
            <a:r>
              <a:rPr lang="sv-SE" sz="2300" i="1" dirty="0" err="1"/>
              <a:t>appendages</a:t>
            </a:r>
            <a:r>
              <a:rPr lang="sv-SE" sz="2300" i="1" dirty="0"/>
              <a:t> of </a:t>
            </a:r>
            <a:r>
              <a:rPr lang="sv-SE" sz="2300" i="1" dirty="0" err="1"/>
              <a:t>machines</a:t>
            </a:r>
            <a:r>
              <a:rPr lang="sv-SE" sz="2300" dirty="0"/>
              <a:t>” (Marx) =&gt; arbetet är helrutinserat, och i extrema fall är arbetare robotiserade, och bara väntar på att bli ersatt av robotar (scenario 1 – i.e. “voice </a:t>
            </a:r>
            <a:r>
              <a:rPr lang="sv-SE" sz="2300" dirty="0" err="1"/>
              <a:t>picking</a:t>
            </a:r>
            <a:r>
              <a:rPr lang="sv-SE" sz="2300" dirty="0"/>
              <a:t>” i lagerlokaler; även andra mindre extrema fall i flyg- och bilindustrin)</a:t>
            </a:r>
          </a:p>
          <a:p>
            <a:pPr>
              <a:spcBef>
                <a:spcPts val="1200"/>
              </a:spcBef>
            </a:pPr>
            <a:r>
              <a:rPr lang="sv-SE" sz="2300" dirty="0"/>
              <a:t>“Digital </a:t>
            </a:r>
            <a:r>
              <a:rPr lang="sv-SE" sz="2300" dirty="0" err="1"/>
              <a:t>monitoring</a:t>
            </a:r>
            <a:r>
              <a:rPr lang="sv-SE" sz="2300" dirty="0"/>
              <a:t>” och “Management by </a:t>
            </a:r>
            <a:r>
              <a:rPr lang="sv-SE" sz="2300" dirty="0" err="1"/>
              <a:t>indicators</a:t>
            </a:r>
            <a:r>
              <a:rPr lang="sv-SE" sz="2300" dirty="0"/>
              <a:t>”; olika former för digital övervakning (direkt eller genom digitala indikatorer) är utbredda och finns i alla industrier men tillämpade av och på olika yrken på olika sätt. Ibland associerade med olika ledningsprogram som </a:t>
            </a:r>
            <a:r>
              <a:rPr lang="sv-SE" sz="2300" dirty="0" err="1"/>
              <a:t>Lean</a:t>
            </a:r>
            <a:r>
              <a:rPr lang="sv-SE" sz="2300" dirty="0"/>
              <a:t>.  </a:t>
            </a:r>
          </a:p>
        </p:txBody>
      </p:sp>
      <p:sp>
        <p:nvSpPr>
          <p:cNvPr id="2" name="Platshållare för bildnummer 1">
            <a:extLst>
              <a:ext uri="{FF2B5EF4-FFF2-40B4-BE49-F238E27FC236}">
                <a16:creationId xmlns:a16="http://schemas.microsoft.com/office/drawing/2014/main" id="{AB699F2C-3750-4528-B18D-A0D73758D1FE}"/>
              </a:ext>
            </a:extLst>
          </p:cNvPr>
          <p:cNvSpPr>
            <a:spLocks noGrp="1"/>
          </p:cNvSpPr>
          <p:nvPr>
            <p:ph type="sldNum" sz="quarter" idx="12"/>
          </p:nvPr>
        </p:nvSpPr>
        <p:spPr/>
        <p:txBody>
          <a:bodyPr/>
          <a:lstStyle/>
          <a:p>
            <a:fld id="{657F4109-707F-41EB-948E-7FDB5C97D09B}" type="slidenum">
              <a:rPr lang="en-US" smtClean="0"/>
              <a:t>37</a:t>
            </a:fld>
            <a:endParaRPr lang="en-US"/>
          </a:p>
        </p:txBody>
      </p:sp>
    </p:spTree>
    <p:extLst>
      <p:ext uri="{BB962C8B-B14F-4D97-AF65-F5344CB8AC3E}">
        <p14:creationId xmlns:p14="http://schemas.microsoft.com/office/powerpoint/2010/main" val="21044824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28650" y="365760"/>
            <a:ext cx="7886700" cy="1407056"/>
          </a:xfrm>
        </p:spPr>
        <p:txBody>
          <a:bodyPr/>
          <a:lstStyle/>
          <a:p>
            <a:r>
              <a:rPr lang="sv-SE" sz="3600" dirty="0">
                <a:solidFill>
                  <a:schemeClr val="accent1"/>
                </a:solidFill>
              </a:rPr>
              <a:t>Teknologisk determinism? Nej, det är ledning som väljer teknik och hur den ska användas </a:t>
            </a:r>
          </a:p>
        </p:txBody>
      </p:sp>
      <p:sp>
        <p:nvSpPr>
          <p:cNvPr id="3" name="Platshållare för innehåll 2"/>
          <p:cNvSpPr>
            <a:spLocks noGrp="1"/>
          </p:cNvSpPr>
          <p:nvPr>
            <p:ph idx="1"/>
          </p:nvPr>
        </p:nvSpPr>
        <p:spPr>
          <a:xfrm>
            <a:off x="628650" y="1916832"/>
            <a:ext cx="7886700" cy="3744416"/>
          </a:xfrm>
        </p:spPr>
        <p:txBody>
          <a:bodyPr>
            <a:noAutofit/>
          </a:bodyPr>
          <a:lstStyle/>
          <a:p>
            <a:r>
              <a:rPr lang="sv-SE" sz="2400" dirty="0"/>
              <a:t>Både </a:t>
            </a:r>
            <a:r>
              <a:rPr lang="sv-SE" sz="2400" dirty="0" err="1"/>
              <a:t>scenarie</a:t>
            </a:r>
            <a:r>
              <a:rPr lang="sv-SE" sz="2400" dirty="0"/>
              <a:t> 2 och 3 kan återfinnas i ett givet land, en given industri och i ett och samma företag </a:t>
            </a:r>
          </a:p>
          <a:p>
            <a:pPr>
              <a:spcBef>
                <a:spcPts val="1200"/>
              </a:spcBef>
            </a:pPr>
            <a:r>
              <a:rPr lang="sv-SE" sz="2400" dirty="0"/>
              <a:t>Ett specifikt teknologiskt verktyg kan användas på skilda sätt och leda till kontrasterande effekter på arbetskvalité inom olika industrier – beroende på ledningsbeslut. </a:t>
            </a:r>
          </a:p>
          <a:p>
            <a:pPr>
              <a:spcBef>
                <a:spcPts val="1200"/>
              </a:spcBef>
            </a:pPr>
            <a:r>
              <a:rPr lang="sv-SE" sz="2400" dirty="0"/>
              <a:t>De anställdas möjligheter att påverka ledningens beslut kan spela stor roll, inte minst via facklig representation (jfr dataspelsbranschen) </a:t>
            </a:r>
            <a:endParaRPr lang="en-GB" sz="2400" dirty="0"/>
          </a:p>
        </p:txBody>
      </p:sp>
      <p:sp>
        <p:nvSpPr>
          <p:cNvPr id="4" name="Platshållare för bildnummer 3"/>
          <p:cNvSpPr>
            <a:spLocks noGrp="1"/>
          </p:cNvSpPr>
          <p:nvPr>
            <p:ph type="sldNum" sz="quarter" idx="12"/>
          </p:nvPr>
        </p:nvSpPr>
        <p:spPr/>
        <p:txBody>
          <a:bodyPr/>
          <a:lstStyle/>
          <a:p>
            <a:fld id="{657F4109-707F-41EB-948E-7FDB5C97D09B}" type="slidenum">
              <a:rPr lang="en-US" smtClean="0"/>
              <a:t>38</a:t>
            </a:fld>
            <a:endParaRPr lang="en-US"/>
          </a:p>
        </p:txBody>
      </p:sp>
    </p:spTree>
    <p:extLst>
      <p:ext uri="{BB962C8B-B14F-4D97-AF65-F5344CB8AC3E}">
        <p14:creationId xmlns:p14="http://schemas.microsoft.com/office/powerpoint/2010/main" val="10412112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84825"/>
            <a:ext cx="7759775" cy="867911"/>
          </a:xfrm>
        </p:spPr>
        <p:txBody>
          <a:bodyPr>
            <a:normAutofit/>
          </a:bodyPr>
          <a:lstStyle/>
          <a:p>
            <a:r>
              <a:rPr lang="en-US" sz="3600" dirty="0">
                <a:solidFill>
                  <a:srgbClr val="E65425"/>
                </a:solidFill>
              </a:rPr>
              <a:t>Vi </a:t>
            </a:r>
            <a:r>
              <a:rPr lang="en-US" sz="3600" dirty="0" err="1">
                <a:solidFill>
                  <a:srgbClr val="E65425"/>
                </a:solidFill>
              </a:rPr>
              <a:t>letar</a:t>
            </a:r>
            <a:r>
              <a:rPr lang="en-US" sz="3600" dirty="0">
                <a:solidFill>
                  <a:srgbClr val="E65425"/>
                </a:solidFill>
              </a:rPr>
              <a:t> </a:t>
            </a:r>
            <a:r>
              <a:rPr lang="en-US" sz="3600" dirty="0" err="1">
                <a:solidFill>
                  <a:srgbClr val="E65425"/>
                </a:solidFill>
              </a:rPr>
              <a:t>efter</a:t>
            </a:r>
            <a:r>
              <a:rPr lang="en-US" sz="3600" dirty="0">
                <a:solidFill>
                  <a:srgbClr val="E65425"/>
                </a:solidFill>
              </a:rPr>
              <a:t> “</a:t>
            </a:r>
            <a:r>
              <a:rPr lang="en-US" sz="3600" dirty="0" err="1">
                <a:solidFill>
                  <a:srgbClr val="E65425"/>
                </a:solidFill>
              </a:rPr>
              <a:t>goda</a:t>
            </a:r>
            <a:r>
              <a:rPr lang="en-US" sz="3600" dirty="0">
                <a:solidFill>
                  <a:srgbClr val="E65425"/>
                </a:solidFill>
              </a:rPr>
              <a:t> </a:t>
            </a:r>
            <a:r>
              <a:rPr lang="en-US" sz="3600" dirty="0" err="1">
                <a:solidFill>
                  <a:srgbClr val="E65425"/>
                </a:solidFill>
              </a:rPr>
              <a:t>cirklar</a:t>
            </a:r>
            <a:r>
              <a:rPr lang="en-US" sz="3600" dirty="0">
                <a:solidFill>
                  <a:srgbClr val="E65425"/>
                </a:solidFill>
              </a:rPr>
              <a:t>” </a:t>
            </a:r>
          </a:p>
        </p:txBody>
      </p:sp>
      <p:sp>
        <p:nvSpPr>
          <p:cNvPr id="3" name="Espace réservé du contenu 2"/>
          <p:cNvSpPr>
            <a:spLocks noGrp="1"/>
          </p:cNvSpPr>
          <p:nvPr>
            <p:ph idx="1"/>
          </p:nvPr>
        </p:nvSpPr>
        <p:spPr>
          <a:xfrm>
            <a:off x="755576" y="1077079"/>
            <a:ext cx="8384723" cy="5520273"/>
          </a:xfrm>
        </p:spPr>
        <p:txBody>
          <a:bodyPr>
            <a:normAutofit fontScale="92500" lnSpcReduction="10000"/>
          </a:bodyPr>
          <a:lstStyle/>
          <a:p>
            <a:pPr marL="0" lvl="1" indent="0">
              <a:lnSpc>
                <a:spcPct val="100000"/>
              </a:lnSpc>
              <a:spcBef>
                <a:spcPts val="750"/>
              </a:spcBef>
              <a:buNone/>
            </a:pPr>
            <a:r>
              <a:rPr lang="en-US" sz="2600" b="1" dirty="0"/>
              <a:t>QuInnE</a:t>
            </a:r>
            <a:r>
              <a:rPr lang="en-US" sz="2600" dirty="0"/>
              <a:t> </a:t>
            </a:r>
            <a:r>
              <a:rPr lang="en-US" sz="2600" dirty="0" err="1"/>
              <a:t>letar</a:t>
            </a:r>
            <a:r>
              <a:rPr lang="en-US" sz="2600" dirty="0"/>
              <a:t> </a:t>
            </a:r>
            <a:r>
              <a:rPr lang="en-US" sz="2600" dirty="0" err="1"/>
              <a:t>efter</a:t>
            </a:r>
            <a:r>
              <a:rPr lang="en-US" sz="2600" dirty="0"/>
              <a:t> (1) </a:t>
            </a:r>
            <a:r>
              <a:rPr lang="en-US" sz="2600" dirty="0" err="1"/>
              <a:t>innovationers</a:t>
            </a:r>
            <a:r>
              <a:rPr lang="en-US" sz="2600" dirty="0"/>
              <a:t> </a:t>
            </a:r>
            <a:r>
              <a:rPr lang="en-US" sz="2600" dirty="0" err="1"/>
              <a:t>positiva</a:t>
            </a:r>
            <a:r>
              <a:rPr lang="en-US" sz="2600" dirty="0"/>
              <a:t> </a:t>
            </a:r>
            <a:r>
              <a:rPr lang="en-US" sz="2600" dirty="0" err="1"/>
              <a:t>påverkan</a:t>
            </a:r>
            <a:r>
              <a:rPr lang="en-US" sz="2600" dirty="0"/>
              <a:t> </a:t>
            </a:r>
            <a:r>
              <a:rPr lang="en-US" sz="2600" dirty="0" err="1"/>
              <a:t>på</a:t>
            </a:r>
            <a:r>
              <a:rPr lang="en-US" sz="2600" dirty="0"/>
              <a:t> arbetskvalitet men </a:t>
            </a:r>
            <a:r>
              <a:rPr lang="en-US" sz="2600" dirty="0" err="1"/>
              <a:t>också</a:t>
            </a:r>
            <a:r>
              <a:rPr lang="en-US" sz="2600" dirty="0"/>
              <a:t> </a:t>
            </a:r>
            <a:r>
              <a:rPr lang="en-US" sz="2600" dirty="0" err="1"/>
              <a:t>efter</a:t>
            </a:r>
            <a:r>
              <a:rPr lang="en-US" sz="2600" dirty="0"/>
              <a:t> (2) </a:t>
            </a:r>
            <a:r>
              <a:rPr lang="en-US" sz="2600" dirty="0" err="1"/>
              <a:t>arbetskvaliténs</a:t>
            </a:r>
            <a:r>
              <a:rPr lang="en-US" sz="2600" dirty="0"/>
              <a:t> </a:t>
            </a:r>
            <a:r>
              <a:rPr lang="en-US" sz="2600" dirty="0" err="1"/>
              <a:t>positiva</a:t>
            </a:r>
            <a:r>
              <a:rPr lang="en-US" sz="2600" dirty="0"/>
              <a:t> </a:t>
            </a:r>
            <a:r>
              <a:rPr lang="en-US" sz="2600" dirty="0" err="1"/>
              <a:t>effekter</a:t>
            </a:r>
            <a:r>
              <a:rPr lang="en-US" sz="2600" dirty="0"/>
              <a:t> </a:t>
            </a:r>
            <a:r>
              <a:rPr lang="en-US" sz="2600" dirty="0" err="1"/>
              <a:t>på</a:t>
            </a:r>
            <a:r>
              <a:rPr lang="en-US" sz="2600" dirty="0"/>
              <a:t> </a:t>
            </a:r>
            <a:r>
              <a:rPr lang="en-US" sz="2600" dirty="0" err="1"/>
              <a:t>innovationer</a:t>
            </a:r>
            <a:r>
              <a:rPr lang="en-US" sz="2600" dirty="0"/>
              <a:t> </a:t>
            </a:r>
          </a:p>
          <a:p>
            <a:pPr marL="342900" lvl="1" indent="-342900">
              <a:lnSpc>
                <a:spcPct val="110000"/>
              </a:lnSpc>
              <a:spcBef>
                <a:spcPts val="750"/>
              </a:spcBef>
            </a:pPr>
            <a:r>
              <a:rPr lang="en-US" sz="2200" dirty="0"/>
              <a:t>En </a:t>
            </a:r>
            <a:r>
              <a:rPr lang="en-US" sz="2200" dirty="0" err="1"/>
              <a:t>förutsättning</a:t>
            </a:r>
            <a:r>
              <a:rPr lang="en-US" sz="2200" dirty="0"/>
              <a:t> </a:t>
            </a:r>
            <a:r>
              <a:rPr lang="en-US" sz="2200" dirty="0" err="1"/>
              <a:t>för</a:t>
            </a:r>
            <a:r>
              <a:rPr lang="en-US" sz="2200" dirty="0"/>
              <a:t> </a:t>
            </a:r>
            <a:r>
              <a:rPr lang="en-US" sz="2200" dirty="0" err="1"/>
              <a:t>skapandet</a:t>
            </a:r>
            <a:r>
              <a:rPr lang="en-US" sz="2200" dirty="0"/>
              <a:t> av </a:t>
            </a:r>
            <a:r>
              <a:rPr lang="en-US" sz="2200" dirty="0" err="1"/>
              <a:t>goda</a:t>
            </a:r>
            <a:r>
              <a:rPr lang="en-US" sz="2200" dirty="0"/>
              <a:t> </a:t>
            </a:r>
            <a:r>
              <a:rPr lang="en-US" sz="2200" dirty="0" err="1"/>
              <a:t>självförstärkande</a:t>
            </a:r>
            <a:r>
              <a:rPr lang="en-US" sz="2200" dirty="0"/>
              <a:t> </a:t>
            </a:r>
            <a:r>
              <a:rPr lang="en-US" sz="2200" dirty="0" err="1"/>
              <a:t>cirklar</a:t>
            </a:r>
            <a:r>
              <a:rPr lang="en-US" sz="2200" dirty="0"/>
              <a:t> (1+2) och </a:t>
            </a:r>
            <a:r>
              <a:rPr lang="en-US" sz="2200" dirty="0" err="1"/>
              <a:t>innovativa</a:t>
            </a:r>
            <a:r>
              <a:rPr lang="en-US" sz="2200" dirty="0"/>
              <a:t>  </a:t>
            </a:r>
            <a:r>
              <a:rPr lang="en-US" sz="2200" dirty="0" err="1"/>
              <a:t>arbetsplatser</a:t>
            </a:r>
            <a:r>
              <a:rPr lang="en-US" sz="2200" dirty="0"/>
              <a:t> = </a:t>
            </a:r>
            <a:r>
              <a:rPr lang="sv-SE" sz="2200" dirty="0">
                <a:solidFill>
                  <a:schemeClr val="accent1"/>
                </a:solidFill>
              </a:rPr>
              <a:t>Innovationsfrämjande arbetskvalitet, </a:t>
            </a:r>
            <a:r>
              <a:rPr lang="sv-SE" sz="2200" dirty="0"/>
              <a:t>dvs autonomi, lärande, anställningstrygghet och deltagande i beslutsfattande. </a:t>
            </a:r>
          </a:p>
          <a:p>
            <a:pPr marL="0" lvl="1" indent="0">
              <a:lnSpc>
                <a:spcPct val="100000"/>
              </a:lnSpc>
              <a:spcBef>
                <a:spcPts val="750"/>
              </a:spcBef>
              <a:buNone/>
            </a:pPr>
            <a:r>
              <a:rPr lang="sv-SE" sz="2600" dirty="0"/>
              <a:t>Nyckelfaktorer:</a:t>
            </a:r>
            <a:r>
              <a:rPr lang="sv-SE" sz="2600" b="1" dirty="0"/>
              <a:t>  </a:t>
            </a:r>
          </a:p>
          <a:p>
            <a:pPr marL="171450" lvl="1">
              <a:spcBef>
                <a:spcPts val="750"/>
              </a:spcBef>
            </a:pPr>
            <a:r>
              <a:rPr lang="sv-SE" sz="2600" dirty="0"/>
              <a:t>Mycket likt den </a:t>
            </a:r>
            <a:r>
              <a:rPr lang="sv-SE" sz="2600" dirty="0" err="1"/>
              <a:t>sk</a:t>
            </a:r>
            <a:r>
              <a:rPr lang="sv-SE" sz="2600" dirty="0"/>
              <a:t> </a:t>
            </a:r>
            <a:r>
              <a:rPr lang="sv-SE" sz="2600" i="1" dirty="0"/>
              <a:t>lärande organisation</a:t>
            </a:r>
            <a:r>
              <a:rPr lang="sv-SE" sz="2600" dirty="0"/>
              <a:t> och bygger på:</a:t>
            </a:r>
          </a:p>
          <a:p>
            <a:pPr marL="514350" lvl="2">
              <a:spcBef>
                <a:spcPts val="750"/>
              </a:spcBef>
            </a:pPr>
            <a:r>
              <a:rPr lang="sv-SE" sz="2600" dirty="0"/>
              <a:t>En innovation mode (DUI snarare än enbart STI); </a:t>
            </a:r>
          </a:p>
          <a:p>
            <a:pPr marL="514350" lvl="2">
              <a:spcBef>
                <a:spcPts val="750"/>
              </a:spcBef>
            </a:pPr>
            <a:r>
              <a:rPr lang="sv-SE" sz="2600" dirty="0"/>
              <a:t>En lednings mode (som lämnar plats för </a:t>
            </a:r>
            <a:r>
              <a:rPr lang="sv-SE" sz="2600" dirty="0" err="1"/>
              <a:t>medarbatare</a:t>
            </a:r>
            <a:r>
              <a:rPr lang="sv-SE" sz="2600" dirty="0"/>
              <a:t> initiativ, autonomi och diskretion); </a:t>
            </a:r>
          </a:p>
          <a:p>
            <a:pPr marL="514350" lvl="2">
              <a:spcBef>
                <a:spcPts val="750"/>
              </a:spcBef>
            </a:pPr>
            <a:r>
              <a:rPr lang="sv-SE" sz="2600" dirty="0"/>
              <a:t>En partsdialog mode (kooperativ snarare än reaktiv); </a:t>
            </a:r>
          </a:p>
          <a:p>
            <a:pPr marL="514350" lvl="2">
              <a:spcBef>
                <a:spcPts val="750"/>
              </a:spcBef>
            </a:pPr>
            <a:r>
              <a:rPr lang="sv-SE" sz="2600" dirty="0"/>
              <a:t>En träning / kompetensutveckling mode (intern snarare än extern); och inte enbart formell träning / utbildning. </a:t>
            </a:r>
            <a:endParaRPr lang="sv-SE" sz="2600" b="1" dirty="0"/>
          </a:p>
        </p:txBody>
      </p:sp>
      <p:sp>
        <p:nvSpPr>
          <p:cNvPr id="4" name="Platshållare för bildnummer 3">
            <a:extLst>
              <a:ext uri="{FF2B5EF4-FFF2-40B4-BE49-F238E27FC236}">
                <a16:creationId xmlns:a16="http://schemas.microsoft.com/office/drawing/2014/main" id="{B5280C4C-BAD1-46CC-8C86-07052492520B}"/>
              </a:ext>
            </a:extLst>
          </p:cNvPr>
          <p:cNvSpPr>
            <a:spLocks noGrp="1"/>
          </p:cNvSpPr>
          <p:nvPr>
            <p:ph type="sldNum" sz="quarter" idx="12"/>
          </p:nvPr>
        </p:nvSpPr>
        <p:spPr/>
        <p:txBody>
          <a:bodyPr/>
          <a:lstStyle/>
          <a:p>
            <a:fld id="{657F4109-707F-41EB-948E-7FDB5C97D09B}" type="slidenum">
              <a:rPr lang="en-US" smtClean="0"/>
              <a:t>39</a:t>
            </a:fld>
            <a:endParaRPr lang="en-US"/>
          </a:p>
        </p:txBody>
      </p:sp>
    </p:spTree>
    <p:extLst>
      <p:ext uri="{BB962C8B-B14F-4D97-AF65-F5344CB8AC3E}">
        <p14:creationId xmlns:p14="http://schemas.microsoft.com/office/powerpoint/2010/main" val="3311236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p:cNvSpPr>
            <a:spLocks noGrp="1"/>
          </p:cNvSpPr>
          <p:nvPr>
            <p:ph idx="1"/>
          </p:nvPr>
        </p:nvSpPr>
        <p:spPr/>
        <p:txBody>
          <a:bodyPr/>
          <a:lstStyle/>
          <a:p>
            <a:r>
              <a:rPr lang="sv-SE" dirty="0"/>
              <a:t>EU –  Horisont 2020 projekt</a:t>
            </a:r>
          </a:p>
          <a:p>
            <a:r>
              <a:rPr lang="sv-SE" dirty="0"/>
              <a:t>2015-2018</a:t>
            </a:r>
          </a:p>
          <a:p>
            <a:r>
              <a:rPr lang="sv-SE" dirty="0"/>
              <a:t>7 länder, 9 partnerinstitutioner</a:t>
            </a:r>
          </a:p>
          <a:p>
            <a:r>
              <a:rPr lang="sv-SE" dirty="0"/>
              <a:t>8 industrier</a:t>
            </a:r>
          </a:p>
          <a:p>
            <a:pPr marL="0" indent="0">
              <a:buNone/>
            </a:pPr>
            <a:endParaRPr lang="sv-SE" dirty="0"/>
          </a:p>
          <a:p>
            <a:r>
              <a:rPr lang="sv-SE" dirty="0"/>
              <a:t>Samspelet mellan: </a:t>
            </a:r>
          </a:p>
          <a:p>
            <a:pPr lvl="1">
              <a:spcBef>
                <a:spcPts val="600"/>
              </a:spcBef>
            </a:pPr>
            <a:r>
              <a:rPr lang="sv-SE" dirty="0"/>
              <a:t>Innovation</a:t>
            </a:r>
          </a:p>
          <a:p>
            <a:pPr lvl="1">
              <a:spcBef>
                <a:spcPts val="600"/>
              </a:spcBef>
            </a:pPr>
            <a:r>
              <a:rPr lang="sv-SE" dirty="0"/>
              <a:t>Arbetskvalitet</a:t>
            </a:r>
          </a:p>
          <a:p>
            <a:pPr lvl="1">
              <a:spcBef>
                <a:spcPts val="600"/>
              </a:spcBef>
            </a:pPr>
            <a:r>
              <a:rPr lang="sv-SE" dirty="0"/>
              <a:t>Employment, här översatt till sysselsättning</a:t>
            </a:r>
          </a:p>
          <a:p>
            <a:endParaRPr lang="en-GB" dirty="0"/>
          </a:p>
        </p:txBody>
      </p:sp>
      <p:sp>
        <p:nvSpPr>
          <p:cNvPr id="5" name="Platshållare för text 4"/>
          <p:cNvSpPr>
            <a:spLocks noGrp="1"/>
          </p:cNvSpPr>
          <p:nvPr>
            <p:ph type="body" idx="13"/>
          </p:nvPr>
        </p:nvSpPr>
        <p:spPr>
          <a:xfrm>
            <a:off x="628650" y="404664"/>
            <a:ext cx="8229600" cy="864096"/>
          </a:xfrm>
        </p:spPr>
        <p:txBody>
          <a:bodyPr/>
          <a:lstStyle/>
          <a:p>
            <a:r>
              <a:rPr lang="en-US" sz="3600" b="0" dirty="0">
                <a:solidFill>
                  <a:schemeClr val="accent1"/>
                </a:solidFill>
                <a:latin typeface="Calibri Light" panose="020F0302020204030204" pitchFamily="34" charset="0"/>
                <a:cs typeface="Calibri Light" panose="020F0302020204030204" pitchFamily="34" charset="0"/>
              </a:rPr>
              <a:t>QuInnE</a:t>
            </a:r>
            <a:br>
              <a:rPr lang="en-US" sz="4000" b="0" dirty="0">
                <a:solidFill>
                  <a:schemeClr val="accent1"/>
                </a:solidFill>
                <a:latin typeface="Calibri Light" panose="020F0302020204030204" pitchFamily="34" charset="0"/>
                <a:cs typeface="Calibri Light" panose="020F0302020204030204" pitchFamily="34" charset="0"/>
              </a:rPr>
            </a:br>
            <a:r>
              <a:rPr lang="en-US" sz="2800" b="0" dirty="0">
                <a:solidFill>
                  <a:schemeClr val="accent1"/>
                </a:solidFill>
                <a:latin typeface="Calibri Light" panose="020F0302020204030204" pitchFamily="34" charset="0"/>
                <a:cs typeface="Calibri Light" panose="020F0302020204030204" pitchFamily="34" charset="0"/>
              </a:rPr>
              <a:t>Quality of Jobs, Innovation &amp; Employment Outcomes</a:t>
            </a:r>
            <a:endParaRPr lang="en-GB" b="0" dirty="0">
              <a:solidFill>
                <a:schemeClr val="accent1"/>
              </a:solidFill>
              <a:latin typeface="Calibri Light" panose="020F0302020204030204" pitchFamily="34" charset="0"/>
              <a:cs typeface="Calibri Light" panose="020F0302020204030204" pitchFamily="34" charset="0"/>
            </a:endParaRPr>
          </a:p>
        </p:txBody>
      </p:sp>
      <p:sp>
        <p:nvSpPr>
          <p:cNvPr id="3" name="Platshållare för bildnummer 2">
            <a:extLst>
              <a:ext uri="{FF2B5EF4-FFF2-40B4-BE49-F238E27FC236}">
                <a16:creationId xmlns:a16="http://schemas.microsoft.com/office/drawing/2014/main" id="{FD949D6D-3D01-438B-8417-204707AA7076}"/>
              </a:ext>
            </a:extLst>
          </p:cNvPr>
          <p:cNvSpPr>
            <a:spLocks noGrp="1"/>
          </p:cNvSpPr>
          <p:nvPr>
            <p:ph type="sldNum" sz="quarter" idx="16"/>
          </p:nvPr>
        </p:nvSpPr>
        <p:spPr/>
        <p:txBody>
          <a:bodyPr/>
          <a:lstStyle/>
          <a:p>
            <a:fld id="{657F4109-707F-41EB-948E-7FDB5C97D09B}" type="slidenum">
              <a:rPr lang="en-US" smtClean="0"/>
              <a:t>4</a:t>
            </a:fld>
            <a:endParaRPr lang="en-US"/>
          </a:p>
        </p:txBody>
      </p:sp>
    </p:spTree>
    <p:extLst>
      <p:ext uri="{BB962C8B-B14F-4D97-AF65-F5344CB8AC3E}">
        <p14:creationId xmlns:p14="http://schemas.microsoft.com/office/powerpoint/2010/main" val="10896208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648AEB7-91BF-4F39-A5FC-A581AAD32AA2}"/>
              </a:ext>
            </a:extLst>
          </p:cNvPr>
          <p:cNvSpPr>
            <a:spLocks noGrp="1"/>
          </p:cNvSpPr>
          <p:nvPr>
            <p:ph type="title"/>
          </p:nvPr>
        </p:nvSpPr>
        <p:spPr/>
        <p:txBody>
          <a:bodyPr/>
          <a:lstStyle/>
          <a:p>
            <a:r>
              <a:rPr lang="en-US" sz="3600" dirty="0">
                <a:solidFill>
                  <a:srgbClr val="E65425"/>
                </a:solidFill>
              </a:rPr>
              <a:t>Vi </a:t>
            </a:r>
            <a:r>
              <a:rPr lang="en-US" sz="3600" dirty="0" err="1">
                <a:solidFill>
                  <a:srgbClr val="E65425"/>
                </a:solidFill>
              </a:rPr>
              <a:t>letar</a:t>
            </a:r>
            <a:r>
              <a:rPr lang="en-US" sz="3600" dirty="0">
                <a:solidFill>
                  <a:srgbClr val="E65425"/>
                </a:solidFill>
              </a:rPr>
              <a:t> </a:t>
            </a:r>
            <a:r>
              <a:rPr lang="en-US" sz="3600" dirty="0" err="1">
                <a:solidFill>
                  <a:srgbClr val="E65425"/>
                </a:solidFill>
              </a:rPr>
              <a:t>efter</a:t>
            </a:r>
            <a:r>
              <a:rPr lang="en-US" sz="3600" dirty="0">
                <a:solidFill>
                  <a:srgbClr val="E65425"/>
                </a:solidFill>
              </a:rPr>
              <a:t> “</a:t>
            </a:r>
            <a:r>
              <a:rPr lang="en-US" sz="3600" dirty="0" err="1">
                <a:solidFill>
                  <a:srgbClr val="E65425"/>
                </a:solidFill>
              </a:rPr>
              <a:t>goda</a:t>
            </a:r>
            <a:r>
              <a:rPr lang="en-US" sz="3600" dirty="0">
                <a:solidFill>
                  <a:srgbClr val="E65425"/>
                </a:solidFill>
              </a:rPr>
              <a:t> </a:t>
            </a:r>
            <a:r>
              <a:rPr lang="en-US" sz="3600" dirty="0" err="1">
                <a:solidFill>
                  <a:srgbClr val="E65425"/>
                </a:solidFill>
              </a:rPr>
              <a:t>cirklar</a:t>
            </a:r>
            <a:r>
              <a:rPr lang="en-US" sz="3600" dirty="0">
                <a:solidFill>
                  <a:srgbClr val="E65425"/>
                </a:solidFill>
              </a:rPr>
              <a:t>” </a:t>
            </a:r>
            <a:endParaRPr lang="en-GB" sz="3600" dirty="0"/>
          </a:p>
        </p:txBody>
      </p:sp>
      <p:sp>
        <p:nvSpPr>
          <p:cNvPr id="3" name="Platshållare för innehåll 2">
            <a:extLst>
              <a:ext uri="{FF2B5EF4-FFF2-40B4-BE49-F238E27FC236}">
                <a16:creationId xmlns:a16="http://schemas.microsoft.com/office/drawing/2014/main" id="{B0E1B7B1-B4B9-4A57-9D24-890519F43659}"/>
              </a:ext>
            </a:extLst>
          </p:cNvPr>
          <p:cNvSpPr>
            <a:spLocks noGrp="1"/>
          </p:cNvSpPr>
          <p:nvPr>
            <p:ph idx="1"/>
          </p:nvPr>
        </p:nvSpPr>
        <p:spPr>
          <a:xfrm>
            <a:off x="628650" y="1340768"/>
            <a:ext cx="8335838" cy="4824536"/>
          </a:xfrm>
        </p:spPr>
        <p:txBody>
          <a:bodyPr>
            <a:normAutofit fontScale="92500"/>
          </a:bodyPr>
          <a:lstStyle/>
          <a:p>
            <a:r>
              <a:rPr lang="en-US" sz="2400" b="1" dirty="0"/>
              <a:t>QuInnE</a:t>
            </a:r>
            <a:r>
              <a:rPr lang="en-US" sz="2400" dirty="0"/>
              <a:t> </a:t>
            </a:r>
            <a:r>
              <a:rPr lang="en-US" sz="2400" dirty="0" err="1"/>
              <a:t>letar</a:t>
            </a:r>
            <a:r>
              <a:rPr lang="en-US" sz="2400" dirty="0"/>
              <a:t> </a:t>
            </a:r>
            <a:r>
              <a:rPr lang="en-US" sz="2400" dirty="0" err="1"/>
              <a:t>efter</a:t>
            </a:r>
            <a:r>
              <a:rPr lang="en-US" sz="2400" dirty="0"/>
              <a:t> (1) </a:t>
            </a:r>
            <a:r>
              <a:rPr lang="en-US" sz="2400" dirty="0" err="1"/>
              <a:t>innovationers</a:t>
            </a:r>
            <a:r>
              <a:rPr lang="en-US" sz="2400" dirty="0"/>
              <a:t> </a:t>
            </a:r>
            <a:r>
              <a:rPr lang="en-US" sz="2400" dirty="0" err="1"/>
              <a:t>positiva</a:t>
            </a:r>
            <a:r>
              <a:rPr lang="en-US" sz="2400" dirty="0"/>
              <a:t> </a:t>
            </a:r>
            <a:r>
              <a:rPr lang="en-US" sz="2400" dirty="0" err="1"/>
              <a:t>påverkan</a:t>
            </a:r>
            <a:r>
              <a:rPr lang="en-US" sz="2400" dirty="0"/>
              <a:t> </a:t>
            </a:r>
            <a:r>
              <a:rPr lang="en-US" sz="2400" dirty="0" err="1"/>
              <a:t>på</a:t>
            </a:r>
            <a:r>
              <a:rPr lang="en-US" sz="2400" dirty="0"/>
              <a:t> arbetskvalitet men </a:t>
            </a:r>
            <a:r>
              <a:rPr lang="en-US" sz="2400" dirty="0" err="1"/>
              <a:t>också</a:t>
            </a:r>
            <a:r>
              <a:rPr lang="en-US" sz="2400" dirty="0"/>
              <a:t> </a:t>
            </a:r>
            <a:r>
              <a:rPr lang="en-US" sz="2400" dirty="0" err="1"/>
              <a:t>efter</a:t>
            </a:r>
            <a:r>
              <a:rPr lang="en-US" sz="2400" dirty="0"/>
              <a:t> (2) </a:t>
            </a:r>
            <a:r>
              <a:rPr lang="en-US" sz="2400" dirty="0" err="1"/>
              <a:t>arbetskvaliténs</a:t>
            </a:r>
            <a:r>
              <a:rPr lang="en-US" sz="2400" dirty="0"/>
              <a:t> </a:t>
            </a:r>
            <a:r>
              <a:rPr lang="en-US" sz="2400" dirty="0" err="1"/>
              <a:t>positiva</a:t>
            </a:r>
            <a:r>
              <a:rPr lang="en-US" sz="2400" dirty="0"/>
              <a:t> </a:t>
            </a:r>
            <a:r>
              <a:rPr lang="en-US" sz="2400" dirty="0" err="1"/>
              <a:t>effekter</a:t>
            </a:r>
            <a:r>
              <a:rPr lang="en-US" sz="2400" dirty="0"/>
              <a:t> </a:t>
            </a:r>
            <a:r>
              <a:rPr lang="en-US" sz="2400" dirty="0" err="1"/>
              <a:t>på</a:t>
            </a:r>
            <a:r>
              <a:rPr lang="en-US" sz="2400" dirty="0"/>
              <a:t> </a:t>
            </a:r>
            <a:r>
              <a:rPr lang="en-US" sz="2400" dirty="0" err="1"/>
              <a:t>innovationer</a:t>
            </a:r>
            <a:r>
              <a:rPr lang="en-US" sz="2400" dirty="0"/>
              <a:t> </a:t>
            </a:r>
          </a:p>
          <a:p>
            <a:r>
              <a:rPr lang="en-US" sz="2200" dirty="0"/>
              <a:t>En </a:t>
            </a:r>
            <a:r>
              <a:rPr lang="en-US" sz="2200" dirty="0" err="1"/>
              <a:t>förutsättning</a:t>
            </a:r>
            <a:r>
              <a:rPr lang="en-US" sz="2200" dirty="0"/>
              <a:t> </a:t>
            </a:r>
            <a:r>
              <a:rPr lang="en-US" sz="2200" dirty="0" err="1"/>
              <a:t>för</a:t>
            </a:r>
            <a:r>
              <a:rPr lang="en-US" sz="2200" dirty="0"/>
              <a:t> </a:t>
            </a:r>
            <a:r>
              <a:rPr lang="en-US" sz="2200" dirty="0" err="1"/>
              <a:t>skapandet</a:t>
            </a:r>
            <a:r>
              <a:rPr lang="en-US" sz="2200" dirty="0"/>
              <a:t> av </a:t>
            </a:r>
            <a:r>
              <a:rPr lang="en-US" sz="2200" dirty="0" err="1"/>
              <a:t>goda</a:t>
            </a:r>
            <a:r>
              <a:rPr lang="en-US" sz="2200" dirty="0"/>
              <a:t> </a:t>
            </a:r>
            <a:r>
              <a:rPr lang="en-US" sz="2200" dirty="0" err="1"/>
              <a:t>självförstärkande</a:t>
            </a:r>
            <a:r>
              <a:rPr lang="en-US" sz="2200" dirty="0"/>
              <a:t> </a:t>
            </a:r>
            <a:r>
              <a:rPr lang="en-US" sz="2200" dirty="0" err="1"/>
              <a:t>cirklar</a:t>
            </a:r>
            <a:r>
              <a:rPr lang="en-US" sz="2200" dirty="0"/>
              <a:t> (1+2) och </a:t>
            </a:r>
            <a:r>
              <a:rPr lang="en-US" sz="2200" dirty="0" err="1"/>
              <a:t>innovativa</a:t>
            </a:r>
            <a:r>
              <a:rPr lang="en-US" sz="2200" dirty="0"/>
              <a:t>  </a:t>
            </a:r>
            <a:r>
              <a:rPr lang="en-US" sz="2200" dirty="0" err="1"/>
              <a:t>arbetsplatser</a:t>
            </a:r>
            <a:r>
              <a:rPr lang="en-US" sz="2200" dirty="0"/>
              <a:t> = </a:t>
            </a:r>
            <a:r>
              <a:rPr lang="sv-SE" sz="2200" dirty="0">
                <a:solidFill>
                  <a:schemeClr val="accent1"/>
                </a:solidFill>
              </a:rPr>
              <a:t>Innovationsfrämjande arbetskvalitet, </a:t>
            </a:r>
            <a:r>
              <a:rPr lang="sv-SE" sz="2200" dirty="0"/>
              <a:t>dvs autonomi, lärande, anställningstrygghet och deltagande i beslutsfattande. </a:t>
            </a:r>
          </a:p>
          <a:p>
            <a:r>
              <a:rPr lang="sv-SE" sz="2200" dirty="0"/>
              <a:t>Nyckelfaktorerna påminner oss om den </a:t>
            </a:r>
            <a:r>
              <a:rPr lang="sv-SE" sz="2200" i="1" dirty="0"/>
              <a:t>lärande organisation</a:t>
            </a:r>
            <a:r>
              <a:rPr lang="sv-SE" sz="2200" dirty="0"/>
              <a:t> och bygger på:</a:t>
            </a:r>
          </a:p>
          <a:p>
            <a:pPr marL="514350" lvl="2">
              <a:spcBef>
                <a:spcPts val="750"/>
              </a:spcBef>
            </a:pPr>
            <a:r>
              <a:rPr lang="sv-SE" sz="2200" dirty="0"/>
              <a:t>Ett visst innovationssätt (DUI snarare än enbart STI) </a:t>
            </a:r>
          </a:p>
          <a:p>
            <a:pPr marL="514350" lvl="2">
              <a:spcBef>
                <a:spcPts val="750"/>
              </a:spcBef>
            </a:pPr>
            <a:r>
              <a:rPr lang="sv-SE" sz="2200" dirty="0"/>
              <a:t>Ett visst </a:t>
            </a:r>
            <a:r>
              <a:rPr lang="sv-SE" sz="2200" dirty="0" err="1"/>
              <a:t>ledningssätt</a:t>
            </a:r>
            <a:r>
              <a:rPr lang="sv-SE" sz="2200" dirty="0"/>
              <a:t> (som lämnar plats för anställdas initiativ och autonomi) </a:t>
            </a:r>
          </a:p>
          <a:p>
            <a:pPr marL="514350" lvl="2">
              <a:spcBef>
                <a:spcPts val="750"/>
              </a:spcBef>
            </a:pPr>
            <a:r>
              <a:rPr lang="sv-SE" sz="2200" dirty="0"/>
              <a:t>Ett visst sätt att föra partsdialoger (kooperativ inriktning snarare än reaktiv) </a:t>
            </a:r>
          </a:p>
          <a:p>
            <a:pPr marL="514350" lvl="2">
              <a:spcBef>
                <a:spcPts val="750"/>
              </a:spcBef>
            </a:pPr>
            <a:r>
              <a:rPr lang="sv-SE" sz="2200" dirty="0"/>
              <a:t>Ett visst sätt att arbeta med kompetensutveckling (intern snarare än extern); och inte enbart formell utbildning. </a:t>
            </a:r>
            <a:endParaRPr lang="sv-SE" sz="2200" b="1" dirty="0"/>
          </a:p>
          <a:p>
            <a:endParaRPr lang="en-GB" dirty="0"/>
          </a:p>
        </p:txBody>
      </p:sp>
      <p:sp>
        <p:nvSpPr>
          <p:cNvPr id="4" name="Platshållare för bildnummer 3">
            <a:extLst>
              <a:ext uri="{FF2B5EF4-FFF2-40B4-BE49-F238E27FC236}">
                <a16:creationId xmlns:a16="http://schemas.microsoft.com/office/drawing/2014/main" id="{F6FC8767-399C-460C-B9C1-A9E5452E1A31}"/>
              </a:ext>
            </a:extLst>
          </p:cNvPr>
          <p:cNvSpPr>
            <a:spLocks noGrp="1"/>
          </p:cNvSpPr>
          <p:nvPr>
            <p:ph type="sldNum" sz="quarter" idx="12"/>
          </p:nvPr>
        </p:nvSpPr>
        <p:spPr/>
        <p:txBody>
          <a:bodyPr/>
          <a:lstStyle/>
          <a:p>
            <a:fld id="{657F4109-707F-41EB-948E-7FDB5C97D09B}" type="slidenum">
              <a:rPr lang="en-US" smtClean="0"/>
              <a:t>40</a:t>
            </a:fld>
            <a:endParaRPr lang="en-US"/>
          </a:p>
        </p:txBody>
      </p:sp>
    </p:spTree>
    <p:extLst>
      <p:ext uri="{BB962C8B-B14F-4D97-AF65-F5344CB8AC3E}">
        <p14:creationId xmlns:p14="http://schemas.microsoft.com/office/powerpoint/2010/main" val="25357779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C6819-8058-4547-8F33-932FA1E0B1D2}"/>
              </a:ext>
            </a:extLst>
          </p:cNvPr>
          <p:cNvSpPr>
            <a:spLocks noGrp="1"/>
          </p:cNvSpPr>
          <p:nvPr>
            <p:ph type="title"/>
          </p:nvPr>
        </p:nvSpPr>
        <p:spPr/>
        <p:txBody>
          <a:bodyPr/>
          <a:lstStyle/>
          <a:p>
            <a:pPr algn="ctr"/>
            <a:r>
              <a:rPr lang="en-GB" sz="4000" dirty="0"/>
              <a:t>Mediating Factors in the Workplace</a:t>
            </a:r>
          </a:p>
        </p:txBody>
      </p:sp>
      <p:sp>
        <p:nvSpPr>
          <p:cNvPr id="3" name="Rectangle 2">
            <a:extLst>
              <a:ext uri="{FF2B5EF4-FFF2-40B4-BE49-F238E27FC236}">
                <a16:creationId xmlns:a16="http://schemas.microsoft.com/office/drawing/2014/main" id="{A433A05D-0C29-4AFE-BA54-268181665A8D}"/>
              </a:ext>
            </a:extLst>
          </p:cNvPr>
          <p:cNvSpPr/>
          <p:nvPr/>
        </p:nvSpPr>
        <p:spPr>
          <a:xfrm>
            <a:off x="3131840" y="1628799"/>
            <a:ext cx="2376264"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FFFFFF"/>
                </a:solidFill>
              </a:rPr>
              <a:t>INNOVATION</a:t>
            </a:r>
          </a:p>
        </p:txBody>
      </p:sp>
      <p:sp>
        <p:nvSpPr>
          <p:cNvPr id="4" name="Rectangle 3">
            <a:extLst>
              <a:ext uri="{FF2B5EF4-FFF2-40B4-BE49-F238E27FC236}">
                <a16:creationId xmlns:a16="http://schemas.microsoft.com/office/drawing/2014/main" id="{A0398DEA-A8E7-4563-82EB-FB834BFF6C23}"/>
              </a:ext>
            </a:extLst>
          </p:cNvPr>
          <p:cNvSpPr/>
          <p:nvPr/>
        </p:nvSpPr>
        <p:spPr>
          <a:xfrm>
            <a:off x="5380886" y="4451169"/>
            <a:ext cx="2628292" cy="23229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FFFF"/>
              </a:solidFill>
            </a:endParaRPr>
          </a:p>
          <a:p>
            <a:pPr algn="ctr"/>
            <a:r>
              <a:rPr lang="en-GB" dirty="0">
                <a:solidFill>
                  <a:srgbClr val="FFFFFF"/>
                </a:solidFill>
              </a:rPr>
              <a:t>JOB QUALITY</a:t>
            </a:r>
          </a:p>
          <a:p>
            <a:r>
              <a:rPr lang="nl-NL" sz="1400" dirty="0">
                <a:solidFill>
                  <a:srgbClr val="FFFFFF"/>
                </a:solidFill>
              </a:rPr>
              <a:t>   </a:t>
            </a:r>
          </a:p>
          <a:p>
            <a:r>
              <a:rPr lang="nl-NL" sz="1400" dirty="0">
                <a:solidFill>
                  <a:srgbClr val="FFFFFF"/>
                </a:solidFill>
              </a:rPr>
              <a:t>    </a:t>
            </a:r>
            <a:r>
              <a:rPr lang="nl-NL" sz="2000" dirty="0">
                <a:solidFill>
                  <a:srgbClr val="FFFFFF"/>
                </a:solidFill>
              </a:rPr>
              <a:t>SKILL GROUPS</a:t>
            </a:r>
          </a:p>
          <a:p>
            <a:r>
              <a:rPr lang="nl-NL" sz="2000" dirty="0">
                <a:solidFill>
                  <a:srgbClr val="FFFFFF"/>
                </a:solidFill>
              </a:rPr>
              <a:t>   OCCUPATIONS</a:t>
            </a:r>
          </a:p>
          <a:p>
            <a:r>
              <a:rPr lang="nl-NL" sz="2000" dirty="0">
                <a:solidFill>
                  <a:srgbClr val="FFFFFF"/>
                </a:solidFill>
              </a:rPr>
              <a:t>   SOCIAL GROUPS</a:t>
            </a:r>
            <a:endParaRPr lang="en-US" sz="2000" dirty="0">
              <a:solidFill>
                <a:srgbClr val="FFFFFF"/>
              </a:solidFill>
            </a:endParaRPr>
          </a:p>
          <a:p>
            <a:pPr algn="ctr"/>
            <a:endParaRPr lang="en-GB" dirty="0">
              <a:solidFill>
                <a:srgbClr val="FFFFFF"/>
              </a:solidFill>
            </a:endParaRPr>
          </a:p>
        </p:txBody>
      </p:sp>
      <p:sp>
        <p:nvSpPr>
          <p:cNvPr id="5" name="Rectangle 4">
            <a:extLst>
              <a:ext uri="{FF2B5EF4-FFF2-40B4-BE49-F238E27FC236}">
                <a16:creationId xmlns:a16="http://schemas.microsoft.com/office/drawing/2014/main" id="{12CBF46A-7CB1-45AC-89CD-294B212790FB}"/>
              </a:ext>
            </a:extLst>
          </p:cNvPr>
          <p:cNvSpPr/>
          <p:nvPr/>
        </p:nvSpPr>
        <p:spPr>
          <a:xfrm>
            <a:off x="1115616" y="4346442"/>
            <a:ext cx="2592288" cy="13386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FFFFFF"/>
                </a:solidFill>
              </a:rPr>
              <a:t>ED INNOVATIVE CAPACITY</a:t>
            </a:r>
          </a:p>
        </p:txBody>
      </p:sp>
      <p:sp>
        <p:nvSpPr>
          <p:cNvPr id="6" name="Isosceles Triangle 5">
            <a:extLst>
              <a:ext uri="{FF2B5EF4-FFF2-40B4-BE49-F238E27FC236}">
                <a16:creationId xmlns:a16="http://schemas.microsoft.com/office/drawing/2014/main" id="{6E27AD3F-130D-4BCB-B5FD-698761EBAD75}"/>
              </a:ext>
            </a:extLst>
          </p:cNvPr>
          <p:cNvSpPr/>
          <p:nvPr/>
        </p:nvSpPr>
        <p:spPr>
          <a:xfrm>
            <a:off x="3342793" y="2708920"/>
            <a:ext cx="2016224" cy="1440160"/>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cxnSp>
        <p:nvCxnSpPr>
          <p:cNvPr id="10" name="Straight Arrow Connector 9">
            <a:extLst>
              <a:ext uri="{FF2B5EF4-FFF2-40B4-BE49-F238E27FC236}">
                <a16:creationId xmlns:a16="http://schemas.microsoft.com/office/drawing/2014/main" id="{EC06E991-8264-47C2-8FEA-3EF7A5331CAE}"/>
              </a:ext>
            </a:extLst>
          </p:cNvPr>
          <p:cNvCxnSpPr>
            <a:cxnSpLocks/>
          </p:cNvCxnSpPr>
          <p:nvPr/>
        </p:nvCxnSpPr>
        <p:spPr>
          <a:xfrm flipH="1">
            <a:off x="3792285" y="4818248"/>
            <a:ext cx="1427787" cy="0"/>
          </a:xfrm>
          <a:prstGeom prst="straightConnector1">
            <a:avLst/>
          </a:prstGeom>
          <a:ln w="38100">
            <a:solidFill>
              <a:schemeClr val="accent5"/>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C8CD391C-D098-47F6-95FE-1CE58C0AD081}"/>
              </a:ext>
            </a:extLst>
          </p:cNvPr>
          <p:cNvCxnSpPr/>
          <p:nvPr/>
        </p:nvCxnSpPr>
        <p:spPr>
          <a:xfrm flipV="1">
            <a:off x="2644923" y="2672916"/>
            <a:ext cx="1080120" cy="1512168"/>
          </a:xfrm>
          <a:prstGeom prst="straightConnector1">
            <a:avLst/>
          </a:prstGeom>
          <a:ln w="38100">
            <a:solidFill>
              <a:schemeClr val="accent5"/>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B2F5710E-3ED3-43CE-B949-6A02F675728C}"/>
              </a:ext>
            </a:extLst>
          </p:cNvPr>
          <p:cNvCxnSpPr/>
          <p:nvPr/>
        </p:nvCxnSpPr>
        <p:spPr>
          <a:xfrm>
            <a:off x="4788024" y="2636912"/>
            <a:ext cx="1224136" cy="1709531"/>
          </a:xfrm>
          <a:prstGeom prst="straightConnector1">
            <a:avLst/>
          </a:prstGeom>
          <a:ln w="38100">
            <a:solidFill>
              <a:schemeClr val="accent5"/>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97300" y="2077396"/>
            <a:ext cx="2465411" cy="830997"/>
          </a:xfrm>
          <a:prstGeom prst="rect">
            <a:avLst/>
          </a:prstGeom>
          <a:solidFill>
            <a:schemeClr val="accent1"/>
          </a:solidFill>
        </p:spPr>
        <p:txBody>
          <a:bodyPr wrap="square" rtlCol="0">
            <a:spAutoFit/>
          </a:bodyPr>
          <a:lstStyle/>
          <a:p>
            <a:r>
              <a:rPr lang="nl-NL" sz="2400" dirty="0">
                <a:solidFill>
                  <a:srgbClr val="FFFFFF"/>
                </a:solidFill>
              </a:rPr>
              <a:t>INNOVATION</a:t>
            </a:r>
          </a:p>
          <a:p>
            <a:r>
              <a:rPr lang="nl-NL" sz="2400" dirty="0">
                <a:solidFill>
                  <a:srgbClr val="FFFFFF"/>
                </a:solidFill>
              </a:rPr>
              <a:t>MANAGEMENT</a:t>
            </a:r>
            <a:endParaRPr lang="en-US" sz="2400" dirty="0">
              <a:solidFill>
                <a:srgbClr val="FFFFFF"/>
              </a:solidFill>
            </a:endParaRPr>
          </a:p>
        </p:txBody>
      </p:sp>
      <p:cxnSp>
        <p:nvCxnSpPr>
          <p:cNvPr id="19" name="Straight Arrow Connector 18"/>
          <p:cNvCxnSpPr/>
          <p:nvPr/>
        </p:nvCxnSpPr>
        <p:spPr>
          <a:xfrm>
            <a:off x="1793758" y="2953638"/>
            <a:ext cx="972108" cy="547599"/>
          </a:xfrm>
          <a:prstGeom prst="straightConnector1">
            <a:avLst/>
          </a:prstGeom>
          <a:ln w="25400" cmpd="sng">
            <a:solidFill>
              <a:schemeClr val="accent5"/>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923928" y="5704182"/>
            <a:ext cx="1152127" cy="461665"/>
          </a:xfrm>
          <a:prstGeom prst="rect">
            <a:avLst/>
          </a:prstGeom>
          <a:solidFill>
            <a:schemeClr val="accent1"/>
          </a:solidFill>
        </p:spPr>
        <p:txBody>
          <a:bodyPr wrap="square" rtlCol="0">
            <a:spAutoFit/>
          </a:bodyPr>
          <a:lstStyle/>
          <a:p>
            <a:pPr algn="ctr"/>
            <a:r>
              <a:rPr lang="nl-NL" sz="2400" dirty="0">
                <a:solidFill>
                  <a:srgbClr val="FFFFFF"/>
                </a:solidFill>
              </a:rPr>
              <a:t>HRM</a:t>
            </a:r>
            <a:endParaRPr lang="en-US" sz="2400" dirty="0">
              <a:solidFill>
                <a:srgbClr val="FFFFFF"/>
              </a:solidFill>
            </a:endParaRPr>
          </a:p>
        </p:txBody>
      </p:sp>
      <p:cxnSp>
        <p:nvCxnSpPr>
          <p:cNvPr id="23" name="Straight Arrow Connector 22"/>
          <p:cNvCxnSpPr/>
          <p:nvPr/>
        </p:nvCxnSpPr>
        <p:spPr>
          <a:xfrm flipV="1">
            <a:off x="4404353" y="5080440"/>
            <a:ext cx="0" cy="444271"/>
          </a:xfrm>
          <a:prstGeom prst="straightConnector1">
            <a:avLst/>
          </a:prstGeom>
          <a:ln w="25400" cmpd="sng">
            <a:solidFill>
              <a:schemeClr val="accent5"/>
            </a:solidFill>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265265" y="2198791"/>
            <a:ext cx="2736304" cy="8762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bg1"/>
                </a:solidFill>
              </a:rPr>
              <a:t>MARKET STRATEGY &amp; COST PRESSURES</a:t>
            </a:r>
          </a:p>
        </p:txBody>
      </p:sp>
      <p:cxnSp>
        <p:nvCxnSpPr>
          <p:cNvPr id="9" name="Straight Arrow Connector 8"/>
          <p:cNvCxnSpPr/>
          <p:nvPr/>
        </p:nvCxnSpPr>
        <p:spPr>
          <a:xfrm flipH="1">
            <a:off x="5380886" y="2708920"/>
            <a:ext cx="847298" cy="5040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Platshållare för bildnummer 7">
            <a:extLst>
              <a:ext uri="{FF2B5EF4-FFF2-40B4-BE49-F238E27FC236}">
                <a16:creationId xmlns:a16="http://schemas.microsoft.com/office/drawing/2014/main" id="{890730F1-5E8C-43C0-94F0-DA518A5F25E1}"/>
              </a:ext>
            </a:extLst>
          </p:cNvPr>
          <p:cNvSpPr>
            <a:spLocks noGrp="1"/>
          </p:cNvSpPr>
          <p:nvPr>
            <p:ph type="sldNum" sz="quarter" idx="12"/>
          </p:nvPr>
        </p:nvSpPr>
        <p:spPr/>
        <p:txBody>
          <a:bodyPr/>
          <a:lstStyle/>
          <a:p>
            <a:fld id="{657F4109-707F-41EB-948E-7FDB5C97D09B}" type="slidenum">
              <a:rPr lang="en-US" smtClean="0"/>
              <a:t>41</a:t>
            </a:fld>
            <a:endParaRPr lang="en-US"/>
          </a:p>
        </p:txBody>
      </p:sp>
    </p:spTree>
    <p:extLst>
      <p:ext uri="{BB962C8B-B14F-4D97-AF65-F5344CB8AC3E}">
        <p14:creationId xmlns:p14="http://schemas.microsoft.com/office/powerpoint/2010/main" val="36264534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602533-A610-4102-B0B0-038D1318D741}"/>
              </a:ext>
            </a:extLst>
          </p:cNvPr>
          <p:cNvSpPr>
            <a:spLocks noGrp="1"/>
          </p:cNvSpPr>
          <p:nvPr>
            <p:ph type="title"/>
          </p:nvPr>
        </p:nvSpPr>
        <p:spPr/>
        <p:txBody>
          <a:bodyPr/>
          <a:lstStyle/>
          <a:p>
            <a:r>
              <a:rPr lang="en-US" sz="3600" dirty="0" err="1">
                <a:solidFill>
                  <a:schemeClr val="accent1"/>
                </a:solidFill>
              </a:rPr>
              <a:t>Här</a:t>
            </a:r>
            <a:r>
              <a:rPr lang="en-US" sz="3600" dirty="0">
                <a:solidFill>
                  <a:schemeClr val="accent1"/>
                </a:solidFill>
              </a:rPr>
              <a:t> </a:t>
            </a:r>
            <a:r>
              <a:rPr lang="en-US" sz="3600" dirty="0" err="1">
                <a:solidFill>
                  <a:schemeClr val="accent1"/>
                </a:solidFill>
              </a:rPr>
              <a:t>följer</a:t>
            </a:r>
            <a:r>
              <a:rPr lang="en-US" sz="3600" dirty="0">
                <a:solidFill>
                  <a:schemeClr val="accent1"/>
                </a:solidFill>
              </a:rPr>
              <a:t> </a:t>
            </a:r>
            <a:r>
              <a:rPr lang="en-US" sz="3600" dirty="0" err="1">
                <a:solidFill>
                  <a:schemeClr val="accent1"/>
                </a:solidFill>
              </a:rPr>
              <a:t>exempel</a:t>
            </a:r>
            <a:r>
              <a:rPr lang="en-US" sz="3600" dirty="0">
                <a:solidFill>
                  <a:schemeClr val="accent1"/>
                </a:solidFill>
              </a:rPr>
              <a:t> </a:t>
            </a:r>
            <a:r>
              <a:rPr lang="en-US" sz="3600" dirty="0" err="1">
                <a:solidFill>
                  <a:schemeClr val="accent1"/>
                </a:solidFill>
              </a:rPr>
              <a:t>från</a:t>
            </a:r>
            <a:r>
              <a:rPr lang="en-US" sz="3600" dirty="0">
                <a:solidFill>
                  <a:schemeClr val="accent1"/>
                </a:solidFill>
              </a:rPr>
              <a:t> </a:t>
            </a:r>
            <a:r>
              <a:rPr lang="en-US" sz="3600" dirty="0" err="1">
                <a:solidFill>
                  <a:schemeClr val="accent1"/>
                </a:solidFill>
              </a:rPr>
              <a:t>våra</a:t>
            </a:r>
            <a:r>
              <a:rPr lang="en-US" sz="3600" dirty="0">
                <a:solidFill>
                  <a:schemeClr val="accent1"/>
                </a:solidFill>
              </a:rPr>
              <a:t> </a:t>
            </a:r>
            <a:r>
              <a:rPr lang="en-US" sz="3600" dirty="0" err="1">
                <a:solidFill>
                  <a:schemeClr val="accent1"/>
                </a:solidFill>
              </a:rPr>
              <a:t>kvalitativa</a:t>
            </a:r>
            <a:r>
              <a:rPr lang="en-US" sz="3600" dirty="0">
                <a:solidFill>
                  <a:schemeClr val="accent1"/>
                </a:solidFill>
              </a:rPr>
              <a:t> </a:t>
            </a:r>
            <a:r>
              <a:rPr lang="en-US" sz="3600" dirty="0" err="1">
                <a:solidFill>
                  <a:schemeClr val="accent1"/>
                </a:solidFill>
              </a:rPr>
              <a:t>fallstudier</a:t>
            </a:r>
            <a:r>
              <a:rPr lang="en-US" sz="3600" dirty="0">
                <a:solidFill>
                  <a:schemeClr val="accent1"/>
                </a:solidFill>
              </a:rPr>
              <a:t> </a:t>
            </a:r>
            <a:r>
              <a:rPr lang="en-US" sz="3600" dirty="0" err="1">
                <a:solidFill>
                  <a:schemeClr val="accent1"/>
                </a:solidFill>
              </a:rPr>
              <a:t>inom</a:t>
            </a:r>
            <a:r>
              <a:rPr lang="en-US" sz="3600" dirty="0">
                <a:solidFill>
                  <a:schemeClr val="accent1"/>
                </a:solidFill>
              </a:rPr>
              <a:t>: </a:t>
            </a:r>
            <a:endParaRPr lang="en-GB" sz="3600" dirty="0"/>
          </a:p>
        </p:txBody>
      </p:sp>
      <p:sp>
        <p:nvSpPr>
          <p:cNvPr id="3" name="Platshållare för innehåll 2">
            <a:extLst>
              <a:ext uri="{FF2B5EF4-FFF2-40B4-BE49-F238E27FC236}">
                <a16:creationId xmlns:a16="http://schemas.microsoft.com/office/drawing/2014/main" id="{B800E058-0416-441D-ADE8-9021494C242E}"/>
              </a:ext>
            </a:extLst>
          </p:cNvPr>
          <p:cNvSpPr>
            <a:spLocks noGrp="1"/>
          </p:cNvSpPr>
          <p:nvPr>
            <p:ph idx="1"/>
          </p:nvPr>
        </p:nvSpPr>
        <p:spPr>
          <a:xfrm>
            <a:off x="628650" y="1988840"/>
            <a:ext cx="7886700" cy="4176464"/>
          </a:xfrm>
        </p:spPr>
        <p:txBody>
          <a:bodyPr/>
          <a:lstStyle/>
          <a:p>
            <a:r>
              <a:rPr lang="en-US" sz="2400" dirty="0" err="1">
                <a:solidFill>
                  <a:schemeClr val="accent1"/>
                </a:solidFill>
              </a:rPr>
              <a:t>Logistikbranschen</a:t>
            </a:r>
            <a:r>
              <a:rPr lang="en-US" sz="2400" dirty="0">
                <a:solidFill>
                  <a:schemeClr val="accent1"/>
                </a:solidFill>
              </a:rPr>
              <a:t> </a:t>
            </a:r>
          </a:p>
          <a:p>
            <a:r>
              <a:rPr lang="en-US" sz="2400" dirty="0" err="1">
                <a:solidFill>
                  <a:schemeClr val="accent1"/>
                </a:solidFill>
              </a:rPr>
              <a:t>Dataspelsbranschen</a:t>
            </a:r>
            <a:r>
              <a:rPr lang="en-US" sz="2400">
                <a:solidFill>
                  <a:schemeClr val="accent1"/>
                </a:solidFill>
              </a:rPr>
              <a:t> </a:t>
            </a:r>
            <a:endParaRPr lang="en-US" sz="2400" dirty="0">
              <a:solidFill>
                <a:schemeClr val="accent1"/>
              </a:solidFill>
            </a:endParaRPr>
          </a:p>
          <a:p>
            <a:r>
              <a:rPr lang="en-US" sz="2400" dirty="0" err="1">
                <a:solidFill>
                  <a:schemeClr val="accent1"/>
                </a:solidFill>
              </a:rPr>
              <a:t>Flygindustrin</a:t>
            </a:r>
            <a:r>
              <a:rPr lang="en-US" sz="2400" dirty="0">
                <a:solidFill>
                  <a:schemeClr val="accent1"/>
                </a:solidFill>
              </a:rPr>
              <a:t> </a:t>
            </a:r>
          </a:p>
          <a:p>
            <a:r>
              <a:rPr lang="en-US" sz="2400" dirty="0" err="1">
                <a:solidFill>
                  <a:schemeClr val="accent1"/>
                </a:solidFill>
              </a:rPr>
              <a:t>Sjukhusen</a:t>
            </a:r>
            <a:endParaRPr lang="en-GB" sz="2400" dirty="0"/>
          </a:p>
        </p:txBody>
      </p:sp>
      <p:sp>
        <p:nvSpPr>
          <p:cNvPr id="4" name="Platshållare för bildnummer 3">
            <a:extLst>
              <a:ext uri="{FF2B5EF4-FFF2-40B4-BE49-F238E27FC236}">
                <a16:creationId xmlns:a16="http://schemas.microsoft.com/office/drawing/2014/main" id="{D6DFFE1E-2D32-4D32-A3EA-0599B00D58AB}"/>
              </a:ext>
            </a:extLst>
          </p:cNvPr>
          <p:cNvSpPr>
            <a:spLocks noGrp="1"/>
          </p:cNvSpPr>
          <p:nvPr>
            <p:ph type="sldNum" sz="quarter" idx="12"/>
          </p:nvPr>
        </p:nvSpPr>
        <p:spPr/>
        <p:txBody>
          <a:bodyPr/>
          <a:lstStyle/>
          <a:p>
            <a:fld id="{657F4109-707F-41EB-948E-7FDB5C97D09B}" type="slidenum">
              <a:rPr lang="en-US" smtClean="0"/>
              <a:t>42</a:t>
            </a:fld>
            <a:endParaRPr lang="en-US"/>
          </a:p>
        </p:txBody>
      </p:sp>
    </p:spTree>
    <p:extLst>
      <p:ext uri="{BB962C8B-B14F-4D97-AF65-F5344CB8AC3E}">
        <p14:creationId xmlns:p14="http://schemas.microsoft.com/office/powerpoint/2010/main" val="23592062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5B73207-2017-4731-9677-F681977F1DB6}"/>
              </a:ext>
            </a:extLst>
          </p:cNvPr>
          <p:cNvSpPr>
            <a:spLocks noGrp="1"/>
          </p:cNvSpPr>
          <p:nvPr>
            <p:ph type="title"/>
          </p:nvPr>
        </p:nvSpPr>
        <p:spPr>
          <a:xfrm>
            <a:off x="539552" y="116632"/>
            <a:ext cx="8623870" cy="792088"/>
          </a:xfrm>
        </p:spPr>
        <p:txBody>
          <a:bodyPr/>
          <a:lstStyle/>
          <a:p>
            <a:r>
              <a:rPr lang="en-US" sz="3200" dirty="0" err="1">
                <a:solidFill>
                  <a:schemeClr val="accent1"/>
                </a:solidFill>
              </a:rPr>
              <a:t>Logistikbranschen</a:t>
            </a:r>
            <a:r>
              <a:rPr lang="en-US" sz="3200" dirty="0">
                <a:solidFill>
                  <a:schemeClr val="accent1"/>
                </a:solidFill>
              </a:rPr>
              <a:t>: </a:t>
            </a:r>
            <a:r>
              <a:rPr lang="en-US" sz="3200" dirty="0"/>
              <a:t>Illustration av </a:t>
            </a:r>
            <a:r>
              <a:rPr lang="en-US" sz="3200" dirty="0" err="1"/>
              <a:t>en</a:t>
            </a:r>
            <a:r>
              <a:rPr lang="en-US" sz="3200" dirty="0"/>
              <a:t> </a:t>
            </a:r>
            <a:r>
              <a:rPr lang="en-US" sz="3200" dirty="0" err="1"/>
              <a:t>ond</a:t>
            </a:r>
            <a:r>
              <a:rPr lang="en-US" sz="3200" dirty="0"/>
              <a:t> </a:t>
            </a:r>
            <a:r>
              <a:rPr lang="en-US" sz="3200" dirty="0" err="1"/>
              <a:t>cirkel</a:t>
            </a:r>
            <a:endParaRPr lang="en-US" sz="3200" dirty="0">
              <a:solidFill>
                <a:schemeClr val="accent1"/>
              </a:solidFill>
            </a:endParaRPr>
          </a:p>
        </p:txBody>
      </p:sp>
      <p:sp>
        <p:nvSpPr>
          <p:cNvPr id="3" name="Platshållare för innehåll 2">
            <a:extLst>
              <a:ext uri="{FF2B5EF4-FFF2-40B4-BE49-F238E27FC236}">
                <a16:creationId xmlns:a16="http://schemas.microsoft.com/office/drawing/2014/main" id="{470F845F-B773-4324-8CEA-AC86F8B05EFB}"/>
              </a:ext>
            </a:extLst>
          </p:cNvPr>
          <p:cNvSpPr>
            <a:spLocks noGrp="1"/>
          </p:cNvSpPr>
          <p:nvPr>
            <p:ph idx="1"/>
          </p:nvPr>
        </p:nvSpPr>
        <p:spPr>
          <a:xfrm>
            <a:off x="628650" y="908720"/>
            <a:ext cx="7886700" cy="5688632"/>
          </a:xfrm>
        </p:spPr>
        <p:txBody>
          <a:bodyPr>
            <a:normAutofit fontScale="92500" lnSpcReduction="10000"/>
          </a:bodyPr>
          <a:lstStyle/>
          <a:p>
            <a:r>
              <a:rPr lang="en-US" dirty="0" err="1"/>
              <a:t>Hög</a:t>
            </a:r>
            <a:r>
              <a:rPr lang="en-US" dirty="0"/>
              <a:t> innovation – </a:t>
            </a:r>
            <a:r>
              <a:rPr lang="en-US" dirty="0" err="1"/>
              <a:t>Låg</a:t>
            </a:r>
            <a:r>
              <a:rPr lang="en-US" dirty="0"/>
              <a:t>  (</a:t>
            </a:r>
            <a:r>
              <a:rPr lang="en-US" dirty="0" err="1"/>
              <a:t>minskande</a:t>
            </a:r>
            <a:r>
              <a:rPr lang="en-US" dirty="0"/>
              <a:t>) </a:t>
            </a:r>
            <a:r>
              <a:rPr lang="en-US" dirty="0" err="1"/>
              <a:t>arbetskvalitet</a:t>
            </a:r>
            <a:endParaRPr lang="en-US" dirty="0"/>
          </a:p>
          <a:p>
            <a:r>
              <a:rPr lang="sv-SE" dirty="0"/>
              <a:t>Struktur: </a:t>
            </a:r>
          </a:p>
          <a:p>
            <a:pPr lvl="1"/>
            <a:r>
              <a:rPr lang="sv-SE" dirty="0"/>
              <a:t>Placering I värdekedjan – mellan tillverkare (producenten) och återförsäljare</a:t>
            </a:r>
          </a:p>
          <a:p>
            <a:pPr lvl="1"/>
            <a:r>
              <a:rPr lang="sv-SE" dirty="0"/>
              <a:t>Hög konkurrens i logistikbranschen (och företag av olika storlek)  </a:t>
            </a:r>
          </a:p>
          <a:p>
            <a:pPr lvl="1"/>
            <a:r>
              <a:rPr lang="sv-SE" dirty="0"/>
              <a:t>Rikliga möjligheter till outsourcing (3PL); </a:t>
            </a:r>
          </a:p>
          <a:p>
            <a:pPr lvl="1"/>
            <a:r>
              <a:rPr lang="sv-SE" dirty="0"/>
              <a:t>Olika nivåer av automatisering bland aktörer (från ingen till semiautomatisering) </a:t>
            </a:r>
          </a:p>
          <a:p>
            <a:pPr lvl="1"/>
            <a:r>
              <a:rPr lang="sv-SE" dirty="0"/>
              <a:t>Kraftig utökad efterfrågan – och krav (”omedelbar leverans”)</a:t>
            </a:r>
          </a:p>
          <a:p>
            <a:r>
              <a:rPr lang="sv-SE" dirty="0"/>
              <a:t>Strategier:</a:t>
            </a:r>
          </a:p>
          <a:p>
            <a:pPr lvl="1"/>
            <a:r>
              <a:rPr lang="sv-SE" dirty="0"/>
              <a:t>Olika valmöjligheter: inom företaget, outsourcing, </a:t>
            </a:r>
            <a:r>
              <a:rPr lang="sv-SE" dirty="0" err="1"/>
              <a:t>marknadisering</a:t>
            </a:r>
            <a:r>
              <a:rPr lang="sv-SE" dirty="0"/>
              <a:t>?  </a:t>
            </a:r>
          </a:p>
          <a:p>
            <a:pPr lvl="1"/>
            <a:r>
              <a:rPr lang="sv-SE" dirty="0"/>
              <a:t>Grad och form för automatisering</a:t>
            </a:r>
          </a:p>
          <a:p>
            <a:r>
              <a:rPr lang="sv-SE" dirty="0"/>
              <a:t>Ökad efterfrågan för och krav på arbetskraft: temporala flexibilitet och lönemässig avhållsamhet</a:t>
            </a:r>
          </a:p>
          <a:p>
            <a:r>
              <a:rPr lang="sv-SE" dirty="0"/>
              <a:t>Automationsdriven nedkvalificering – (både aktivitet och tempo given av maskiner) resultat – mindre kvalificerad arbete.</a:t>
            </a:r>
          </a:p>
          <a:p>
            <a:r>
              <a:rPr lang="sv-SE" dirty="0">
                <a:solidFill>
                  <a:schemeClr val="accent1"/>
                </a:solidFill>
              </a:rPr>
              <a:t>Ovanifrån, kostnads- och arbetsbesparande innovationsorientering i alla fallstudieföretag – ingen medarbetaredriven innovation (EDI)</a:t>
            </a:r>
          </a:p>
          <a:p>
            <a:r>
              <a:rPr lang="sv-SE" b="1" dirty="0"/>
              <a:t>Fackföreningar och anställdas inflytande kan sakta ner men inte bromsa utvecklingen; bekymmer för sjukskrivningar och frånvaro; reglering har en påtaglig effekt. </a:t>
            </a:r>
          </a:p>
        </p:txBody>
      </p:sp>
      <p:sp>
        <p:nvSpPr>
          <p:cNvPr id="4" name="Platshållare för bildnummer 3">
            <a:extLst>
              <a:ext uri="{FF2B5EF4-FFF2-40B4-BE49-F238E27FC236}">
                <a16:creationId xmlns:a16="http://schemas.microsoft.com/office/drawing/2014/main" id="{E5DC2E5E-BC2C-4973-BC57-EB0EB7EF3776}"/>
              </a:ext>
            </a:extLst>
          </p:cNvPr>
          <p:cNvSpPr>
            <a:spLocks noGrp="1"/>
          </p:cNvSpPr>
          <p:nvPr>
            <p:ph type="sldNum" sz="quarter" idx="12"/>
          </p:nvPr>
        </p:nvSpPr>
        <p:spPr/>
        <p:txBody>
          <a:bodyPr/>
          <a:lstStyle/>
          <a:p>
            <a:fld id="{657F4109-707F-41EB-948E-7FDB5C97D09B}" type="slidenum">
              <a:rPr lang="en-US" smtClean="0"/>
              <a:t>43</a:t>
            </a:fld>
            <a:endParaRPr lang="en-US"/>
          </a:p>
        </p:txBody>
      </p:sp>
    </p:spTree>
    <p:extLst>
      <p:ext uri="{BB962C8B-B14F-4D97-AF65-F5344CB8AC3E}">
        <p14:creationId xmlns:p14="http://schemas.microsoft.com/office/powerpoint/2010/main" val="16881201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36F0558-0F87-4415-B7C3-5693F9D1D565}"/>
              </a:ext>
            </a:extLst>
          </p:cNvPr>
          <p:cNvSpPr>
            <a:spLocks noGrp="1"/>
          </p:cNvSpPr>
          <p:nvPr>
            <p:ph type="title"/>
          </p:nvPr>
        </p:nvSpPr>
        <p:spPr>
          <a:xfrm>
            <a:off x="395536" y="188640"/>
            <a:ext cx="8748464" cy="792088"/>
          </a:xfrm>
        </p:spPr>
        <p:txBody>
          <a:bodyPr/>
          <a:lstStyle/>
          <a:p>
            <a:r>
              <a:rPr lang="en-US" sz="3200" dirty="0" err="1">
                <a:solidFill>
                  <a:schemeClr val="accent1"/>
                </a:solidFill>
              </a:rPr>
              <a:t>Dataspelsbranschen</a:t>
            </a:r>
            <a:r>
              <a:rPr lang="en-US" sz="3200" dirty="0">
                <a:solidFill>
                  <a:schemeClr val="accent1"/>
                </a:solidFill>
              </a:rPr>
              <a:t>: </a:t>
            </a:r>
            <a:r>
              <a:rPr lang="en-US" sz="3200" dirty="0"/>
              <a:t>Illustration av </a:t>
            </a:r>
            <a:r>
              <a:rPr lang="en-US" sz="3200" dirty="0" err="1"/>
              <a:t>en</a:t>
            </a:r>
            <a:r>
              <a:rPr lang="en-US" sz="3200" dirty="0"/>
              <a:t> god </a:t>
            </a:r>
            <a:r>
              <a:rPr lang="en-US" sz="3200" dirty="0" err="1"/>
              <a:t>cirkel</a:t>
            </a:r>
            <a:r>
              <a:rPr lang="en-US" sz="3200" dirty="0"/>
              <a:t> </a:t>
            </a:r>
            <a:endParaRPr lang="en-US" sz="3200" dirty="0">
              <a:solidFill>
                <a:schemeClr val="accent1"/>
              </a:solidFill>
            </a:endParaRPr>
          </a:p>
        </p:txBody>
      </p:sp>
      <p:sp>
        <p:nvSpPr>
          <p:cNvPr id="3" name="Platshållare för innehåll 2">
            <a:extLst>
              <a:ext uri="{FF2B5EF4-FFF2-40B4-BE49-F238E27FC236}">
                <a16:creationId xmlns:a16="http://schemas.microsoft.com/office/drawing/2014/main" id="{C58C47F5-8718-4B67-A3CE-78FB8612BEEE}"/>
              </a:ext>
            </a:extLst>
          </p:cNvPr>
          <p:cNvSpPr>
            <a:spLocks noGrp="1"/>
          </p:cNvSpPr>
          <p:nvPr>
            <p:ph idx="1"/>
          </p:nvPr>
        </p:nvSpPr>
        <p:spPr>
          <a:xfrm>
            <a:off x="628650" y="908720"/>
            <a:ext cx="8047806" cy="5544616"/>
          </a:xfrm>
        </p:spPr>
        <p:txBody>
          <a:bodyPr>
            <a:normAutofit fontScale="92500"/>
          </a:bodyPr>
          <a:lstStyle/>
          <a:p>
            <a:r>
              <a:rPr lang="sv-SE" dirty="0"/>
              <a:t>Strukturella karakteristiker: </a:t>
            </a:r>
          </a:p>
          <a:p>
            <a:pPr lvl="1"/>
            <a:r>
              <a:rPr lang="sv-SE" dirty="0"/>
              <a:t>Expanderande marknad</a:t>
            </a:r>
          </a:p>
          <a:p>
            <a:pPr lvl="1"/>
            <a:r>
              <a:rPr lang="sv-SE" dirty="0"/>
              <a:t>Ung industri</a:t>
            </a:r>
          </a:p>
          <a:p>
            <a:pPr lvl="1"/>
            <a:r>
              <a:rPr lang="sv-SE" dirty="0"/>
              <a:t>Inga fackföreningar</a:t>
            </a:r>
          </a:p>
          <a:p>
            <a:pPr lvl="1"/>
            <a:r>
              <a:rPr lang="sv-SE" dirty="0"/>
              <a:t>Pågående krav att utveckla</a:t>
            </a:r>
          </a:p>
          <a:p>
            <a:pPr lvl="1"/>
            <a:r>
              <a:rPr lang="sv-SE" dirty="0"/>
              <a:t>Medarbetare mycket beroende av varandra, jobbar i små teams</a:t>
            </a:r>
          </a:p>
          <a:p>
            <a:pPr lvl="1"/>
            <a:r>
              <a:rPr lang="sv-SE" dirty="0"/>
              <a:t>Kreativt (inget rutinartat) arbete </a:t>
            </a:r>
          </a:p>
          <a:p>
            <a:pPr lvl="1"/>
            <a:r>
              <a:rPr lang="sv-SE" dirty="0"/>
              <a:t>Brist på tillgänglig arbetskraft – programmerare – konkurrens med IT industrin. </a:t>
            </a:r>
          </a:p>
          <a:p>
            <a:r>
              <a:rPr lang="sv-SE" dirty="0"/>
              <a:t>Värdet av produkten byggs upp genom att de anställda, steg för steg, bidrar med en liten del i en kreativ lärandeprocess. </a:t>
            </a:r>
          </a:p>
          <a:p>
            <a:r>
              <a:rPr lang="sv-SE" dirty="0"/>
              <a:t>Omfattande investeringar i kompetensutveckling, dels genom intern kompetensutveckling men främst i form av tid och resurser till experimentering </a:t>
            </a:r>
          </a:p>
          <a:p>
            <a:r>
              <a:rPr lang="sv-SE" dirty="0"/>
              <a:t>Investering i en kreativ och samarbetsinfrastruktur (</a:t>
            </a:r>
            <a:r>
              <a:rPr lang="sv-SE" dirty="0" err="1"/>
              <a:t>agila</a:t>
            </a:r>
            <a:r>
              <a:rPr lang="sv-SE" dirty="0"/>
              <a:t> metoder/redskap)</a:t>
            </a:r>
          </a:p>
          <a:p>
            <a:r>
              <a:rPr lang="sv-SE" dirty="0"/>
              <a:t>Framgångsrika produkter, teknik, och arbetsformer cirkulerar inom koncernen – leder till högre status och bättre projekt till studios som utvecklar dessa</a:t>
            </a:r>
          </a:p>
          <a:p>
            <a:r>
              <a:rPr lang="sv-SE" dirty="0"/>
              <a:t>Att behålla arbetskraft är en nödvändighet både p g a arbetssätt / produktionsprocessen och brist på kvalificerad arbetskraft.</a:t>
            </a:r>
          </a:p>
        </p:txBody>
      </p:sp>
      <p:sp>
        <p:nvSpPr>
          <p:cNvPr id="4" name="Platshållare för bildnummer 3">
            <a:extLst>
              <a:ext uri="{FF2B5EF4-FFF2-40B4-BE49-F238E27FC236}">
                <a16:creationId xmlns:a16="http://schemas.microsoft.com/office/drawing/2014/main" id="{D5E4071B-CC52-4731-A1E8-FDC925FF6E30}"/>
              </a:ext>
            </a:extLst>
          </p:cNvPr>
          <p:cNvSpPr>
            <a:spLocks noGrp="1"/>
          </p:cNvSpPr>
          <p:nvPr>
            <p:ph type="sldNum" sz="quarter" idx="12"/>
          </p:nvPr>
        </p:nvSpPr>
        <p:spPr/>
        <p:txBody>
          <a:bodyPr/>
          <a:lstStyle/>
          <a:p>
            <a:fld id="{657F4109-707F-41EB-948E-7FDB5C97D09B}" type="slidenum">
              <a:rPr lang="en-US" smtClean="0"/>
              <a:t>44</a:t>
            </a:fld>
            <a:endParaRPr lang="en-US"/>
          </a:p>
        </p:txBody>
      </p:sp>
    </p:spTree>
    <p:extLst>
      <p:ext uri="{BB962C8B-B14F-4D97-AF65-F5344CB8AC3E}">
        <p14:creationId xmlns:p14="http://schemas.microsoft.com/office/powerpoint/2010/main" val="40276666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27FE3F-A2C1-4C32-907E-38780CE8601E}"/>
              </a:ext>
            </a:extLst>
          </p:cNvPr>
          <p:cNvSpPr>
            <a:spLocks noGrp="1"/>
          </p:cNvSpPr>
          <p:nvPr>
            <p:ph type="title"/>
          </p:nvPr>
        </p:nvSpPr>
        <p:spPr>
          <a:xfrm>
            <a:off x="628650" y="332656"/>
            <a:ext cx="7886700" cy="999350"/>
          </a:xfrm>
        </p:spPr>
        <p:txBody>
          <a:bodyPr/>
          <a:lstStyle/>
          <a:p>
            <a:r>
              <a:rPr lang="en-GB" sz="3200" dirty="0">
                <a:solidFill>
                  <a:schemeClr val="accent1"/>
                </a:solidFill>
              </a:rPr>
              <a:t>Flygindustrin: </a:t>
            </a:r>
            <a:r>
              <a:rPr lang="en-GB" sz="3200" dirty="0" err="1"/>
              <a:t>Några</a:t>
            </a:r>
            <a:r>
              <a:rPr lang="en-GB" sz="3200" dirty="0"/>
              <a:t> </a:t>
            </a:r>
            <a:r>
              <a:rPr lang="en-GB" sz="3200" dirty="0" err="1"/>
              <a:t>skilda</a:t>
            </a:r>
            <a:r>
              <a:rPr lang="en-GB" sz="3200" dirty="0"/>
              <a:t> </a:t>
            </a:r>
            <a:r>
              <a:rPr lang="en-GB" sz="3200" dirty="0" err="1"/>
              <a:t>särdrag</a:t>
            </a:r>
            <a:r>
              <a:rPr lang="en-GB" sz="3200" dirty="0"/>
              <a:t> </a:t>
            </a:r>
            <a:endParaRPr lang="en-GB" sz="3200" dirty="0">
              <a:solidFill>
                <a:schemeClr val="accent1"/>
              </a:solidFill>
            </a:endParaRPr>
          </a:p>
        </p:txBody>
      </p:sp>
      <p:sp>
        <p:nvSpPr>
          <p:cNvPr id="3" name="Platshållare för innehåll 2">
            <a:extLst>
              <a:ext uri="{FF2B5EF4-FFF2-40B4-BE49-F238E27FC236}">
                <a16:creationId xmlns:a16="http://schemas.microsoft.com/office/drawing/2014/main" id="{5BF68563-2AC5-47B6-ACEA-EA2B06DF5177}"/>
              </a:ext>
            </a:extLst>
          </p:cNvPr>
          <p:cNvSpPr>
            <a:spLocks noGrp="1"/>
          </p:cNvSpPr>
          <p:nvPr>
            <p:ph idx="1"/>
          </p:nvPr>
        </p:nvSpPr>
        <p:spPr>
          <a:xfrm>
            <a:off x="683568" y="1268760"/>
            <a:ext cx="7992888" cy="4944210"/>
          </a:xfrm>
        </p:spPr>
        <p:txBody>
          <a:bodyPr>
            <a:normAutofit fontScale="70000" lnSpcReduction="20000"/>
          </a:bodyPr>
          <a:lstStyle/>
          <a:p>
            <a:pPr marL="0" indent="0">
              <a:spcBef>
                <a:spcPts val="1200"/>
              </a:spcBef>
              <a:buNone/>
            </a:pPr>
            <a:r>
              <a:rPr lang="sv-SE" sz="3000" b="1" dirty="0"/>
              <a:t>”Storföretag”</a:t>
            </a:r>
          </a:p>
          <a:p>
            <a:pPr>
              <a:lnSpc>
                <a:spcPct val="100000"/>
              </a:lnSpc>
            </a:pPr>
            <a:r>
              <a:rPr lang="sv-SE" sz="2600" dirty="0"/>
              <a:t>Processinnovation via digitalisering/mjukvaruutveckling &gt; 3D-ritningar via datorskärmar &gt; avskaffande av 60 000 pappersritningar/dokument </a:t>
            </a:r>
          </a:p>
          <a:p>
            <a:pPr>
              <a:lnSpc>
                <a:spcPct val="100000"/>
              </a:lnSpc>
            </a:pPr>
            <a:r>
              <a:rPr lang="sv-SE" sz="2600" u="sng" dirty="0"/>
              <a:t>Konstruktörer</a:t>
            </a:r>
            <a:r>
              <a:rPr lang="sv-SE" sz="2600" dirty="0"/>
              <a:t> - </a:t>
            </a:r>
            <a:r>
              <a:rPr lang="sv-SE" sz="2600" u="sng" dirty="0"/>
              <a:t>produktionsberedare</a:t>
            </a:r>
            <a:r>
              <a:rPr lang="sv-SE" sz="2600" dirty="0"/>
              <a:t> - </a:t>
            </a:r>
            <a:r>
              <a:rPr lang="sv-SE" sz="2600" u="sng" dirty="0"/>
              <a:t>operatörer</a:t>
            </a:r>
            <a:r>
              <a:rPr lang="sv-SE" sz="2600" dirty="0"/>
              <a:t>: bättre och snabbare </a:t>
            </a:r>
            <a:r>
              <a:rPr lang="sv-SE" sz="2600" dirty="0" err="1"/>
              <a:t>feed</a:t>
            </a:r>
            <a:r>
              <a:rPr lang="sv-SE" sz="2600" dirty="0"/>
              <a:t>-back, fördjupad förståelse för varandras arbete </a:t>
            </a:r>
          </a:p>
          <a:p>
            <a:pPr>
              <a:lnSpc>
                <a:spcPct val="100000"/>
              </a:lnSpc>
              <a:spcAft>
                <a:spcPts val="600"/>
              </a:spcAft>
            </a:pPr>
            <a:r>
              <a:rPr lang="sv-SE" sz="2600" dirty="0"/>
              <a:t>Operatörer framhäver betydelsen av att kunna vända och vrida på ritningar och att kunna zooma in och zooma ut olika delar. Pappersritningar är svårare att förstå: </a:t>
            </a:r>
            <a:endParaRPr lang="sv-SE" sz="2300" dirty="0"/>
          </a:p>
          <a:p>
            <a:pPr marL="342900" lvl="1" indent="0">
              <a:lnSpc>
                <a:spcPct val="100000"/>
              </a:lnSpc>
              <a:buNone/>
            </a:pPr>
            <a:r>
              <a:rPr lang="sv-SE" sz="2600" i="1" dirty="0"/>
              <a:t>”Det är så det är! Pappersritningar har så många gömda artiklar. I 3D kan vi flytta det som ligger i vägen. Vi kan se rakt in i konstruktionen. Pappersritningar innehåller så många streck och linjer som är lätta att missförstå… Ta t ex bakdelen på flygplanet, vi hade sju, åtta eller tio olika ritningar att titta på, säkert.” </a:t>
            </a:r>
          </a:p>
          <a:p>
            <a:pPr>
              <a:lnSpc>
                <a:spcPct val="100000"/>
              </a:lnSpc>
              <a:spcBef>
                <a:spcPts val="600"/>
              </a:spcBef>
            </a:pPr>
            <a:r>
              <a:rPr lang="sv-SE" sz="2600" dirty="0"/>
              <a:t>Autonomi, lärande och deltagande i beslutsfattande och ständigt förbättringsarbete </a:t>
            </a:r>
          </a:p>
          <a:p>
            <a:pPr>
              <a:lnSpc>
                <a:spcPct val="100000"/>
              </a:lnSpc>
            </a:pPr>
            <a:r>
              <a:rPr lang="sv-SE" sz="2600" dirty="0"/>
              <a:t>Ny utbildningsorganisation och satsningar på kompetensutveckling </a:t>
            </a:r>
          </a:p>
          <a:p>
            <a:pPr>
              <a:lnSpc>
                <a:spcPct val="100000"/>
              </a:lnSpc>
            </a:pPr>
            <a:r>
              <a:rPr lang="sv-SE" sz="2600" dirty="0"/>
              <a:t>Organisatorisk innovation: lean med betoning på </a:t>
            </a:r>
            <a:r>
              <a:rPr lang="sv-SE" sz="2600" dirty="0" err="1"/>
              <a:t>agilt</a:t>
            </a:r>
            <a:r>
              <a:rPr lang="sv-SE" sz="2600" dirty="0"/>
              <a:t> införande </a:t>
            </a:r>
          </a:p>
          <a:p>
            <a:pPr>
              <a:lnSpc>
                <a:spcPct val="100000"/>
              </a:lnSpc>
            </a:pPr>
            <a:r>
              <a:rPr lang="sv-SE" sz="2600" dirty="0"/>
              <a:t>Fackliga organisationer delaktiga i beslutsfattande </a:t>
            </a:r>
            <a:endParaRPr lang="sv-SE" sz="2900" dirty="0"/>
          </a:p>
        </p:txBody>
      </p:sp>
      <p:sp>
        <p:nvSpPr>
          <p:cNvPr id="4" name="Platshållare för bildnummer 3">
            <a:extLst>
              <a:ext uri="{FF2B5EF4-FFF2-40B4-BE49-F238E27FC236}">
                <a16:creationId xmlns:a16="http://schemas.microsoft.com/office/drawing/2014/main" id="{613F94C2-586E-4651-BEA1-D6E794B37DFE}"/>
              </a:ext>
            </a:extLst>
          </p:cNvPr>
          <p:cNvSpPr>
            <a:spLocks noGrp="1"/>
          </p:cNvSpPr>
          <p:nvPr>
            <p:ph type="sldNum" sz="quarter" idx="12"/>
          </p:nvPr>
        </p:nvSpPr>
        <p:spPr/>
        <p:txBody>
          <a:bodyPr/>
          <a:lstStyle/>
          <a:p>
            <a:fld id="{657F4109-707F-41EB-948E-7FDB5C97D09B}" type="slidenum">
              <a:rPr lang="en-US" smtClean="0"/>
              <a:t>45</a:t>
            </a:fld>
            <a:endParaRPr lang="en-US"/>
          </a:p>
        </p:txBody>
      </p:sp>
    </p:spTree>
    <p:extLst>
      <p:ext uri="{BB962C8B-B14F-4D97-AF65-F5344CB8AC3E}">
        <p14:creationId xmlns:p14="http://schemas.microsoft.com/office/powerpoint/2010/main" val="41341544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07511C3-B333-49F6-9C8B-BFC5EB20B9BF}"/>
              </a:ext>
            </a:extLst>
          </p:cNvPr>
          <p:cNvSpPr>
            <a:spLocks noGrp="1"/>
          </p:cNvSpPr>
          <p:nvPr>
            <p:ph type="title"/>
          </p:nvPr>
        </p:nvSpPr>
        <p:spPr/>
        <p:txBody>
          <a:bodyPr/>
          <a:lstStyle/>
          <a:p>
            <a:r>
              <a:rPr lang="en-GB" sz="3200" dirty="0">
                <a:solidFill>
                  <a:schemeClr val="accent1"/>
                </a:solidFill>
              </a:rPr>
              <a:t>Flygindustrin: </a:t>
            </a:r>
            <a:r>
              <a:rPr lang="en-GB" sz="3200" dirty="0" err="1"/>
              <a:t>Några</a:t>
            </a:r>
            <a:r>
              <a:rPr lang="en-GB" sz="3200" dirty="0"/>
              <a:t> </a:t>
            </a:r>
            <a:r>
              <a:rPr lang="en-GB" sz="3200" dirty="0" err="1"/>
              <a:t>skilda</a:t>
            </a:r>
            <a:r>
              <a:rPr lang="en-GB" sz="3200" dirty="0"/>
              <a:t> </a:t>
            </a:r>
            <a:r>
              <a:rPr lang="en-GB" sz="3200" dirty="0" err="1"/>
              <a:t>särdrag</a:t>
            </a:r>
            <a:r>
              <a:rPr lang="en-GB" sz="3200" dirty="0"/>
              <a:t> </a:t>
            </a:r>
          </a:p>
        </p:txBody>
      </p:sp>
      <p:sp>
        <p:nvSpPr>
          <p:cNvPr id="3" name="Platshållare för innehåll 2">
            <a:extLst>
              <a:ext uri="{FF2B5EF4-FFF2-40B4-BE49-F238E27FC236}">
                <a16:creationId xmlns:a16="http://schemas.microsoft.com/office/drawing/2014/main" id="{60129C22-6D87-4D3A-846C-21CCBBA26178}"/>
              </a:ext>
            </a:extLst>
          </p:cNvPr>
          <p:cNvSpPr>
            <a:spLocks noGrp="1"/>
          </p:cNvSpPr>
          <p:nvPr>
            <p:ph idx="1"/>
          </p:nvPr>
        </p:nvSpPr>
        <p:spPr>
          <a:xfrm>
            <a:off x="605961" y="1268760"/>
            <a:ext cx="7886700" cy="5088226"/>
          </a:xfrm>
        </p:spPr>
        <p:txBody>
          <a:bodyPr>
            <a:normAutofit fontScale="62500" lnSpcReduction="20000"/>
          </a:bodyPr>
          <a:lstStyle/>
          <a:p>
            <a:pPr marL="0" indent="0">
              <a:lnSpc>
                <a:spcPct val="100000"/>
              </a:lnSpc>
              <a:buNone/>
            </a:pPr>
            <a:r>
              <a:rPr lang="sv-SE" sz="3400" b="1" dirty="0"/>
              <a:t>”Underleverantör” </a:t>
            </a:r>
          </a:p>
          <a:p>
            <a:pPr>
              <a:lnSpc>
                <a:spcPct val="100000"/>
              </a:lnSpc>
            </a:pPr>
            <a:r>
              <a:rPr lang="sv-SE" sz="2900" dirty="0"/>
              <a:t>Processinnovation via digitalisering/mjukvaruutveckling och inköp av nya CNC-maskiner: </a:t>
            </a:r>
          </a:p>
          <a:p>
            <a:pPr lvl="1">
              <a:lnSpc>
                <a:spcPct val="100000"/>
              </a:lnSpc>
              <a:spcBef>
                <a:spcPts val="750"/>
              </a:spcBef>
            </a:pPr>
            <a:r>
              <a:rPr lang="sv-SE" sz="2900" u="sng" dirty="0"/>
              <a:t>Produktionsberedarna/teknikerna </a:t>
            </a:r>
            <a:r>
              <a:rPr lang="sv-SE" sz="2900" dirty="0"/>
              <a:t>får kompetensutveckling och ökad arbetsvariation (utvecklar datorprogrammen till CNC-maskinerna) </a:t>
            </a:r>
          </a:p>
          <a:p>
            <a:pPr lvl="1">
              <a:lnSpc>
                <a:spcPct val="100000"/>
              </a:lnSpc>
              <a:spcBef>
                <a:spcPts val="750"/>
              </a:spcBef>
            </a:pPr>
            <a:r>
              <a:rPr lang="sv-SE" sz="2900" u="sng" dirty="0"/>
              <a:t>Operatörernas</a:t>
            </a:r>
            <a:r>
              <a:rPr lang="sv-SE" sz="2900" dirty="0"/>
              <a:t> kunnande förskjuts ytterligare mot övervakningsarbete: </a:t>
            </a:r>
          </a:p>
          <a:p>
            <a:pPr marL="685800" lvl="2" indent="0">
              <a:lnSpc>
                <a:spcPct val="100000"/>
              </a:lnSpc>
              <a:spcBef>
                <a:spcPts val="750"/>
              </a:spcBef>
              <a:buNone/>
            </a:pPr>
            <a:r>
              <a:rPr lang="sv-SE" sz="2900" i="1" dirty="0"/>
              <a:t>”Jag upplever att vi, i min ålder [50-årsåldern], vi har svarvat, jag började svarva manuellt, då fick man mer känsla, man kom närmare materialet, man såg att ’här bryter det bra och här bryter det inte bra’. Ungdomar som bara kör styrda maskiner, dom får inte den känslan. Jämför man med dom som är äldre än mig, dom är ju fenomenala på att svarva manuellt. Så det försvinner, det är ett hantverk som försvinner där… Det är inte mycket problemlösning, utan då ringer vi reparatören.” </a:t>
            </a:r>
            <a:endParaRPr lang="sv-SE" sz="2900" dirty="0"/>
          </a:p>
          <a:p>
            <a:pPr>
              <a:lnSpc>
                <a:spcPct val="100000"/>
              </a:lnSpc>
            </a:pPr>
            <a:r>
              <a:rPr lang="sv-SE" sz="2900" dirty="0"/>
              <a:t>Organisatorisk innovation/lean med stöd av den nationella satsningen Produktionslyftet ökar allas deltagande i kontinuerligt förbättringsarbete  </a:t>
            </a:r>
          </a:p>
          <a:p>
            <a:pPr>
              <a:lnSpc>
                <a:spcPct val="100000"/>
              </a:lnSpc>
            </a:pPr>
            <a:r>
              <a:rPr lang="sv-SE" sz="2900" dirty="0"/>
              <a:t>Hög arbetsbelastning, stress och sämre psykosocial arbetsmiljö</a:t>
            </a:r>
          </a:p>
          <a:p>
            <a:pPr>
              <a:lnSpc>
                <a:spcPct val="100000"/>
              </a:lnSpc>
            </a:pPr>
            <a:r>
              <a:rPr lang="sv-SE" sz="2900" dirty="0"/>
              <a:t>Fackklubbar bildas (IF Metall och Unionen), dessa fanns inte tidigare </a:t>
            </a:r>
            <a:endParaRPr lang="sv-SE" sz="2600" dirty="0"/>
          </a:p>
        </p:txBody>
      </p:sp>
      <p:sp>
        <p:nvSpPr>
          <p:cNvPr id="4" name="Platshållare för bildnummer 3">
            <a:extLst>
              <a:ext uri="{FF2B5EF4-FFF2-40B4-BE49-F238E27FC236}">
                <a16:creationId xmlns:a16="http://schemas.microsoft.com/office/drawing/2014/main" id="{32F763AA-A918-4EE7-9C6E-2A8ED68F5D74}"/>
              </a:ext>
            </a:extLst>
          </p:cNvPr>
          <p:cNvSpPr>
            <a:spLocks noGrp="1"/>
          </p:cNvSpPr>
          <p:nvPr>
            <p:ph type="sldNum" sz="quarter" idx="12"/>
          </p:nvPr>
        </p:nvSpPr>
        <p:spPr/>
        <p:txBody>
          <a:bodyPr/>
          <a:lstStyle/>
          <a:p>
            <a:fld id="{657F4109-707F-41EB-948E-7FDB5C97D09B}" type="slidenum">
              <a:rPr lang="en-US" smtClean="0"/>
              <a:t>46</a:t>
            </a:fld>
            <a:endParaRPr lang="en-US"/>
          </a:p>
        </p:txBody>
      </p:sp>
    </p:spTree>
    <p:extLst>
      <p:ext uri="{BB962C8B-B14F-4D97-AF65-F5344CB8AC3E}">
        <p14:creationId xmlns:p14="http://schemas.microsoft.com/office/powerpoint/2010/main" val="35569866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C4EFA8-19D2-46A8-BA58-56B69C33B123}"/>
              </a:ext>
            </a:extLst>
          </p:cNvPr>
          <p:cNvSpPr>
            <a:spLocks noGrp="1"/>
          </p:cNvSpPr>
          <p:nvPr>
            <p:ph type="title"/>
          </p:nvPr>
        </p:nvSpPr>
        <p:spPr>
          <a:xfrm>
            <a:off x="628650" y="137160"/>
            <a:ext cx="7886700" cy="915576"/>
          </a:xfrm>
        </p:spPr>
        <p:txBody>
          <a:bodyPr/>
          <a:lstStyle/>
          <a:p>
            <a:r>
              <a:rPr lang="sv-SE" sz="3200" dirty="0">
                <a:solidFill>
                  <a:schemeClr val="accent1"/>
                </a:solidFill>
              </a:rPr>
              <a:t>Sjukhus: </a:t>
            </a:r>
            <a:r>
              <a:rPr lang="sv-SE" sz="3200" dirty="0"/>
              <a:t>Exempel på innovationer</a:t>
            </a:r>
          </a:p>
        </p:txBody>
      </p:sp>
      <p:sp>
        <p:nvSpPr>
          <p:cNvPr id="3" name="Platshållare för innehåll 2">
            <a:extLst>
              <a:ext uri="{FF2B5EF4-FFF2-40B4-BE49-F238E27FC236}">
                <a16:creationId xmlns:a16="http://schemas.microsoft.com/office/drawing/2014/main" id="{FA95DD2F-B132-4D09-B00F-4899BC349DEE}"/>
              </a:ext>
            </a:extLst>
          </p:cNvPr>
          <p:cNvSpPr>
            <a:spLocks noGrp="1"/>
          </p:cNvSpPr>
          <p:nvPr>
            <p:ph idx="1"/>
          </p:nvPr>
        </p:nvSpPr>
        <p:spPr>
          <a:xfrm>
            <a:off x="628650" y="980728"/>
            <a:ext cx="7886700" cy="5184576"/>
          </a:xfrm>
        </p:spPr>
        <p:txBody>
          <a:bodyPr>
            <a:noAutofit/>
          </a:bodyPr>
          <a:lstStyle/>
          <a:p>
            <a:pPr marL="0" indent="0">
              <a:buNone/>
            </a:pPr>
            <a:r>
              <a:rPr lang="sv-SE" sz="1800" b="1" dirty="0"/>
              <a:t>Skåne och Västra Götaland</a:t>
            </a:r>
            <a:endParaRPr lang="sv-SE" sz="1800" dirty="0"/>
          </a:p>
          <a:p>
            <a:r>
              <a:rPr lang="sv-SE" sz="1800" dirty="0"/>
              <a:t>Teknologiska innovationer: </a:t>
            </a:r>
          </a:p>
          <a:p>
            <a:pPr lvl="1"/>
            <a:r>
              <a:rPr lang="sv-SE" dirty="0"/>
              <a:t>robotkirurgi – högre patient och arbetskvalitet- ingen minskning i sysselsättning; </a:t>
            </a:r>
          </a:p>
          <a:p>
            <a:pPr lvl="1"/>
            <a:r>
              <a:rPr lang="sv-SE" dirty="0"/>
              <a:t>auto-rösttranskribering – tidig överskattning av teknikens arbetsbesparande effekter resulterade i brist på medicinska sekretärer.  </a:t>
            </a:r>
            <a:endParaRPr lang="sv-SE" sz="1800" dirty="0"/>
          </a:p>
          <a:p>
            <a:r>
              <a:rPr lang="sv-SE" sz="1800" dirty="0"/>
              <a:t>Organisatoriska lärande modeller (Regionala cancercentrum) bättre spridning och förankringar av nya processer i sjukhusen; bättre på att generera och  sprida nya innovationer (röda telefonen)</a:t>
            </a:r>
          </a:p>
          <a:p>
            <a:r>
              <a:rPr lang="sv-SE" sz="1800" dirty="0"/>
              <a:t>Många innovationer inriktade på att bemöta personalbrist: </a:t>
            </a:r>
          </a:p>
          <a:p>
            <a:pPr lvl="1"/>
            <a:r>
              <a:rPr lang="sv-SE" dirty="0"/>
              <a:t>Resursteamet – det interna ”bemanningsföretag” </a:t>
            </a:r>
          </a:p>
          <a:p>
            <a:pPr lvl="1"/>
            <a:r>
              <a:rPr lang="sv-SE" dirty="0"/>
              <a:t>Olika sätt att avlasta sjukskötarna (med nya yrkesgrupper eller jobb på avdelningar)</a:t>
            </a:r>
          </a:p>
          <a:p>
            <a:pPr lvl="1"/>
            <a:r>
              <a:rPr lang="sv-SE" dirty="0"/>
              <a:t>Nya praktikant- och karriärstegsprogram</a:t>
            </a:r>
            <a:endParaRPr lang="sv-SE" sz="1800" dirty="0"/>
          </a:p>
          <a:p>
            <a:r>
              <a:rPr lang="sv-SE" sz="1800" dirty="0"/>
              <a:t>Innovationer för att generera och fånga upp innovationer – LEAN; Pulsmöten</a:t>
            </a:r>
          </a:p>
          <a:p>
            <a:r>
              <a:rPr lang="sv-SE" sz="1800" dirty="0"/>
              <a:t>Personcentrerad vård – idéburna förändringar</a:t>
            </a:r>
          </a:p>
          <a:p>
            <a:r>
              <a:rPr lang="sv-SE" sz="1800" dirty="0"/>
              <a:t>Utökat uppdrag – rikssjukvårdansökan och kring innovationer-förbättringsarbete</a:t>
            </a:r>
          </a:p>
        </p:txBody>
      </p:sp>
      <p:sp>
        <p:nvSpPr>
          <p:cNvPr id="4" name="Platshållare för bildnummer 3">
            <a:extLst>
              <a:ext uri="{FF2B5EF4-FFF2-40B4-BE49-F238E27FC236}">
                <a16:creationId xmlns:a16="http://schemas.microsoft.com/office/drawing/2014/main" id="{90DF6E10-2FF4-4CF7-B1B5-C91A0DF8FAE5}"/>
              </a:ext>
            </a:extLst>
          </p:cNvPr>
          <p:cNvSpPr>
            <a:spLocks noGrp="1"/>
          </p:cNvSpPr>
          <p:nvPr>
            <p:ph type="sldNum" sz="quarter" idx="12"/>
          </p:nvPr>
        </p:nvSpPr>
        <p:spPr/>
        <p:txBody>
          <a:bodyPr/>
          <a:lstStyle/>
          <a:p>
            <a:fld id="{657F4109-707F-41EB-948E-7FDB5C97D09B}" type="slidenum">
              <a:rPr lang="en-US" smtClean="0"/>
              <a:t>47</a:t>
            </a:fld>
            <a:endParaRPr lang="en-US"/>
          </a:p>
        </p:txBody>
      </p:sp>
    </p:spTree>
    <p:extLst>
      <p:ext uri="{BB962C8B-B14F-4D97-AF65-F5344CB8AC3E}">
        <p14:creationId xmlns:p14="http://schemas.microsoft.com/office/powerpoint/2010/main" val="9212399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916832"/>
            <a:ext cx="8071077" cy="1296144"/>
          </a:xfrm>
        </p:spPr>
        <p:txBody>
          <a:bodyPr>
            <a:normAutofit/>
          </a:bodyPr>
          <a:lstStyle/>
          <a:p>
            <a:pPr algn="ctr">
              <a:spcBef>
                <a:spcPts val="1800"/>
              </a:spcBef>
            </a:pPr>
            <a:r>
              <a:rPr lang="sv-SE" sz="4400" dirty="0">
                <a:solidFill>
                  <a:schemeClr val="accent1"/>
                </a:solidFill>
              </a:rPr>
              <a:t>Slutsatser och rekommendationer</a:t>
            </a:r>
            <a:endParaRPr lang="fr-FR" sz="2800" b="1" dirty="0">
              <a:solidFill>
                <a:srgbClr val="E65425"/>
              </a:solidFill>
            </a:endParaRPr>
          </a:p>
        </p:txBody>
      </p:sp>
      <p:sp>
        <p:nvSpPr>
          <p:cNvPr id="3" name="Platshållare för bildnummer 2">
            <a:extLst>
              <a:ext uri="{FF2B5EF4-FFF2-40B4-BE49-F238E27FC236}">
                <a16:creationId xmlns:a16="http://schemas.microsoft.com/office/drawing/2014/main" id="{7B156C29-4291-4191-96D8-B79D3EDAF8F7}"/>
              </a:ext>
            </a:extLst>
          </p:cNvPr>
          <p:cNvSpPr>
            <a:spLocks noGrp="1"/>
          </p:cNvSpPr>
          <p:nvPr>
            <p:ph type="sldNum" sz="quarter" idx="12"/>
          </p:nvPr>
        </p:nvSpPr>
        <p:spPr/>
        <p:txBody>
          <a:bodyPr/>
          <a:lstStyle/>
          <a:p>
            <a:fld id="{657F4109-707F-41EB-948E-7FDB5C97D09B}" type="slidenum">
              <a:rPr lang="en-US" smtClean="0"/>
              <a:t>48</a:t>
            </a:fld>
            <a:endParaRPr lang="en-US"/>
          </a:p>
        </p:txBody>
      </p:sp>
    </p:spTree>
    <p:extLst>
      <p:ext uri="{BB962C8B-B14F-4D97-AF65-F5344CB8AC3E}">
        <p14:creationId xmlns:p14="http://schemas.microsoft.com/office/powerpoint/2010/main" val="3300864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2584D1F-0828-47BB-9F90-19CFBB77DFEF}"/>
              </a:ext>
            </a:extLst>
          </p:cNvPr>
          <p:cNvSpPr>
            <a:spLocks noGrp="1"/>
          </p:cNvSpPr>
          <p:nvPr>
            <p:ph type="title"/>
          </p:nvPr>
        </p:nvSpPr>
        <p:spPr>
          <a:xfrm>
            <a:off x="628650" y="137160"/>
            <a:ext cx="8263830" cy="915576"/>
          </a:xfrm>
        </p:spPr>
        <p:txBody>
          <a:bodyPr/>
          <a:lstStyle/>
          <a:p>
            <a:r>
              <a:rPr lang="sv-SE" sz="3600" dirty="0">
                <a:solidFill>
                  <a:schemeClr val="accent1"/>
                </a:solidFill>
              </a:rPr>
              <a:t>Innovation, arbetskvalitet och sysselsättning</a:t>
            </a:r>
          </a:p>
        </p:txBody>
      </p:sp>
      <p:sp>
        <p:nvSpPr>
          <p:cNvPr id="3" name="Platshållare för innehåll 2">
            <a:extLst>
              <a:ext uri="{FF2B5EF4-FFF2-40B4-BE49-F238E27FC236}">
                <a16:creationId xmlns:a16="http://schemas.microsoft.com/office/drawing/2014/main" id="{CEEE59A2-B12D-4D9A-AB6F-651AF3038A9E}"/>
              </a:ext>
            </a:extLst>
          </p:cNvPr>
          <p:cNvSpPr>
            <a:spLocks noGrp="1"/>
          </p:cNvSpPr>
          <p:nvPr>
            <p:ph idx="1"/>
          </p:nvPr>
        </p:nvSpPr>
        <p:spPr>
          <a:xfrm>
            <a:off x="673870" y="1124744"/>
            <a:ext cx="8173389" cy="4824536"/>
          </a:xfrm>
        </p:spPr>
        <p:txBody>
          <a:bodyPr>
            <a:normAutofit/>
          </a:bodyPr>
          <a:lstStyle/>
          <a:p>
            <a:pPr marL="0" indent="0">
              <a:buNone/>
            </a:pPr>
            <a:r>
              <a:rPr lang="sv-SE" sz="2400" dirty="0"/>
              <a:t>Innovationer – speciellt tekniska innovationer är överlag positiva för arbetskvalitet och sysselsättning, men: </a:t>
            </a:r>
          </a:p>
          <a:p>
            <a:r>
              <a:rPr lang="sv-SE" sz="2400" dirty="0"/>
              <a:t>Fördelarna och nackdelarna varierar från grupp till grupp (speciellt organisatoriska innovationer; och teknifiering ger en vridning mot män, yngre och nyare meriter/utbildningar</a:t>
            </a:r>
          </a:p>
          <a:p>
            <a:r>
              <a:rPr lang="sv-SE" sz="2400" dirty="0"/>
              <a:t>Innovationer kan förvärra ojämlikhet och social exkludering (genom krav på </a:t>
            </a:r>
            <a:r>
              <a:rPr lang="sv-SE" sz="2400" dirty="0">
                <a:solidFill>
                  <a:schemeClr val="accent5"/>
                </a:solidFill>
              </a:rPr>
              <a:t>högre meriter i stället för ”</a:t>
            </a:r>
            <a:r>
              <a:rPr lang="sv-SE" sz="2400" dirty="0" err="1">
                <a:solidFill>
                  <a:schemeClr val="accent5"/>
                </a:solidFill>
              </a:rPr>
              <a:t>upskilling</a:t>
            </a:r>
            <a:r>
              <a:rPr lang="sv-SE" sz="2400" dirty="0">
                <a:solidFill>
                  <a:schemeClr val="accent5"/>
                </a:solidFill>
              </a:rPr>
              <a:t>”; </a:t>
            </a:r>
            <a:r>
              <a:rPr lang="sv-SE" sz="2400" dirty="0"/>
              <a:t>låg mobilitet från förenklade jobb)</a:t>
            </a:r>
          </a:p>
          <a:p>
            <a:r>
              <a:rPr lang="sv-SE" sz="2400" dirty="0"/>
              <a:t>Innovationer kommer inte att lösa ojämlikhet och sociala inkluderingsproblem. Snarare tvärtom. </a:t>
            </a:r>
            <a:r>
              <a:rPr lang="sv-SE" sz="2400" dirty="0">
                <a:solidFill>
                  <a:schemeClr val="accent1"/>
                </a:solidFill>
              </a:rPr>
              <a:t>Innovationsledning krävs på den samhälleliga nivån – riktad utbildning, kompetensutveckling, träning, rekrytering, karriärvägar.  </a:t>
            </a:r>
          </a:p>
          <a:p>
            <a:pPr marL="342900" lvl="1" indent="0">
              <a:buNone/>
            </a:pPr>
            <a:endParaRPr lang="sv-SE" dirty="0"/>
          </a:p>
        </p:txBody>
      </p:sp>
      <p:sp>
        <p:nvSpPr>
          <p:cNvPr id="4" name="Platshållare för bildnummer 3">
            <a:extLst>
              <a:ext uri="{FF2B5EF4-FFF2-40B4-BE49-F238E27FC236}">
                <a16:creationId xmlns:a16="http://schemas.microsoft.com/office/drawing/2014/main" id="{EE443977-77BB-46D2-A73C-F413E294FE87}"/>
              </a:ext>
            </a:extLst>
          </p:cNvPr>
          <p:cNvSpPr>
            <a:spLocks noGrp="1"/>
          </p:cNvSpPr>
          <p:nvPr>
            <p:ph type="sldNum" sz="quarter" idx="12"/>
          </p:nvPr>
        </p:nvSpPr>
        <p:spPr/>
        <p:txBody>
          <a:bodyPr/>
          <a:lstStyle/>
          <a:p>
            <a:fld id="{657F4109-707F-41EB-948E-7FDB5C97D09B}" type="slidenum">
              <a:rPr lang="en-US" smtClean="0"/>
              <a:t>49</a:t>
            </a:fld>
            <a:endParaRPr lang="en-US"/>
          </a:p>
        </p:txBody>
      </p:sp>
    </p:spTree>
    <p:extLst>
      <p:ext uri="{BB962C8B-B14F-4D97-AF65-F5344CB8AC3E}">
        <p14:creationId xmlns:p14="http://schemas.microsoft.com/office/powerpoint/2010/main" val="2289580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46646"/>
            <a:ext cx="8229600" cy="778098"/>
          </a:xfrm>
        </p:spPr>
        <p:txBody>
          <a:bodyPr/>
          <a:lstStyle/>
          <a:p>
            <a:r>
              <a:rPr lang="en-GB" sz="3600" dirty="0" err="1">
                <a:solidFill>
                  <a:schemeClr val="accent1"/>
                </a:solidFill>
              </a:rPr>
              <a:t>Forskningsfrågor</a:t>
            </a:r>
            <a:endParaRPr lang="en-GB" sz="3600" dirty="0">
              <a:solidFill>
                <a:schemeClr val="accent1"/>
              </a:solidFill>
            </a:endParaRPr>
          </a:p>
        </p:txBody>
      </p:sp>
      <p:sp>
        <p:nvSpPr>
          <p:cNvPr id="3" name="Content Placeholder 2"/>
          <p:cNvSpPr>
            <a:spLocks noGrp="1"/>
          </p:cNvSpPr>
          <p:nvPr>
            <p:ph idx="1"/>
          </p:nvPr>
        </p:nvSpPr>
        <p:spPr>
          <a:xfrm>
            <a:off x="621904" y="1484784"/>
            <a:ext cx="8363272" cy="4608512"/>
          </a:xfrm>
        </p:spPr>
        <p:txBody>
          <a:bodyPr>
            <a:normAutofit/>
          </a:bodyPr>
          <a:lstStyle/>
          <a:p>
            <a:r>
              <a:rPr lang="sv-SE" dirty="0"/>
              <a:t>Påverkar innovation antal arbetstillfällen? </a:t>
            </a:r>
          </a:p>
          <a:p>
            <a:endParaRPr lang="en-GB" dirty="0"/>
          </a:p>
          <a:p>
            <a:r>
              <a:rPr lang="sv-SE" dirty="0"/>
              <a:t>Påverkar innovation kvalitén på arbetet (löner, anställningssäkerhet, mm)? </a:t>
            </a:r>
          </a:p>
          <a:p>
            <a:endParaRPr lang="en-GB" dirty="0"/>
          </a:p>
          <a:p>
            <a:r>
              <a:rPr lang="sv-SE" dirty="0"/>
              <a:t>Påverkar arbetskvalitet </a:t>
            </a:r>
            <a:r>
              <a:rPr lang="en-GB" dirty="0"/>
              <a:t>innovation?</a:t>
            </a:r>
            <a:r>
              <a:rPr lang="sv-SE" dirty="0"/>
              <a:t> Och I så fall hur?</a:t>
            </a:r>
          </a:p>
          <a:p>
            <a:endParaRPr lang="en-GB" dirty="0"/>
          </a:p>
          <a:p>
            <a:r>
              <a:rPr lang="sv-SE" dirty="0"/>
              <a:t>Har innovation olika effekter i olika sektorer / industrier? Påverkar det olika grupper olika? </a:t>
            </a:r>
            <a:endParaRPr lang="en-GB" dirty="0"/>
          </a:p>
        </p:txBody>
      </p:sp>
      <p:sp>
        <p:nvSpPr>
          <p:cNvPr id="4" name="Slide Number Placeholder 3"/>
          <p:cNvSpPr>
            <a:spLocks noGrp="1"/>
          </p:cNvSpPr>
          <p:nvPr>
            <p:ph type="sldNum" sz="quarter" idx="12"/>
          </p:nvPr>
        </p:nvSpPr>
        <p:spPr/>
        <p:txBody>
          <a:bodyPr/>
          <a:lstStyle/>
          <a:p>
            <a:pPr>
              <a:defRPr/>
            </a:pPr>
            <a:fld id="{7939EAF8-78FD-454D-891A-963C4D704481}" type="slidenum">
              <a:rPr lang="en-US" smtClean="0"/>
              <a:pPr>
                <a:defRPr/>
              </a:pPr>
              <a:t>5</a:t>
            </a:fld>
            <a:endParaRPr lang="en-US"/>
          </a:p>
        </p:txBody>
      </p:sp>
    </p:spTree>
    <p:extLst>
      <p:ext uri="{BB962C8B-B14F-4D97-AF65-F5344CB8AC3E}">
        <p14:creationId xmlns:p14="http://schemas.microsoft.com/office/powerpoint/2010/main" val="18574344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28650" y="365760"/>
            <a:ext cx="8263830" cy="903000"/>
          </a:xfrm>
        </p:spPr>
        <p:txBody>
          <a:bodyPr/>
          <a:lstStyle/>
          <a:p>
            <a:r>
              <a:rPr lang="sv-SE" sz="3600" dirty="0">
                <a:solidFill>
                  <a:schemeClr val="accent1"/>
                </a:solidFill>
              </a:rPr>
              <a:t>Innovation, arbetskvalitet och sysselsättning</a:t>
            </a:r>
            <a:endParaRPr lang="en-GB" sz="3600" dirty="0"/>
          </a:p>
        </p:txBody>
      </p:sp>
      <p:sp>
        <p:nvSpPr>
          <p:cNvPr id="3" name="Platshållare för innehåll 2"/>
          <p:cNvSpPr>
            <a:spLocks noGrp="1"/>
          </p:cNvSpPr>
          <p:nvPr>
            <p:ph idx="1"/>
          </p:nvPr>
        </p:nvSpPr>
        <p:spPr>
          <a:xfrm>
            <a:off x="628650" y="1484784"/>
            <a:ext cx="7886700" cy="4340314"/>
          </a:xfrm>
        </p:spPr>
        <p:txBody>
          <a:bodyPr>
            <a:normAutofit/>
          </a:bodyPr>
          <a:lstStyle/>
          <a:p>
            <a:pPr>
              <a:spcBef>
                <a:spcPts val="1200"/>
              </a:spcBef>
            </a:pPr>
            <a:r>
              <a:rPr lang="sv-SE" sz="2400" dirty="0"/>
              <a:t>Innovation får inte vara en bricka i parternas förhandlingsspel (återhållsamma lönekrav – investeringar i innovationer – arbetstillfällen) </a:t>
            </a:r>
          </a:p>
          <a:p>
            <a:pPr>
              <a:spcBef>
                <a:spcPts val="1200"/>
              </a:spcBef>
            </a:pPr>
            <a:r>
              <a:rPr lang="sv-SE" sz="2400" dirty="0">
                <a:solidFill>
                  <a:schemeClr val="accent1"/>
                </a:solidFill>
              </a:rPr>
              <a:t>Externa investeringar/subventioner behövs för att förbygga ”</a:t>
            </a:r>
            <a:r>
              <a:rPr lang="sv-SE" sz="2400" dirty="0" err="1">
                <a:solidFill>
                  <a:schemeClr val="accent1"/>
                </a:solidFill>
              </a:rPr>
              <a:t>concession-bargaining</a:t>
            </a:r>
            <a:r>
              <a:rPr lang="sv-SE" sz="2400" dirty="0">
                <a:solidFill>
                  <a:schemeClr val="accent1"/>
                </a:solidFill>
              </a:rPr>
              <a:t>” om innovationer </a:t>
            </a:r>
          </a:p>
          <a:p>
            <a:pPr>
              <a:spcBef>
                <a:spcPts val="1200"/>
              </a:spcBef>
            </a:pPr>
            <a:r>
              <a:rPr lang="sv-SE" sz="2400" dirty="0">
                <a:solidFill>
                  <a:schemeClr val="accent5"/>
                </a:solidFill>
              </a:rPr>
              <a:t>Ingen</a:t>
            </a:r>
            <a:r>
              <a:rPr lang="sv-SE" sz="2400" b="1" dirty="0">
                <a:solidFill>
                  <a:schemeClr val="accent5"/>
                </a:solidFill>
              </a:rPr>
              <a:t> </a:t>
            </a:r>
            <a:r>
              <a:rPr lang="sv-SE" sz="2400" dirty="0">
                <a:solidFill>
                  <a:schemeClr val="accent5"/>
                </a:solidFill>
              </a:rPr>
              <a:t>”</a:t>
            </a:r>
            <a:r>
              <a:rPr lang="sv-SE" sz="2400" dirty="0" err="1">
                <a:solidFill>
                  <a:schemeClr val="accent5"/>
                </a:solidFill>
              </a:rPr>
              <a:t>trade</a:t>
            </a:r>
            <a:r>
              <a:rPr lang="sv-SE" sz="2400" dirty="0">
                <a:solidFill>
                  <a:schemeClr val="accent5"/>
                </a:solidFill>
              </a:rPr>
              <a:t>-off” mellan arbetskvalitet och arbetstillfällen (ökad arbetskvalitet korrelerar med fler arbetstillfällen</a:t>
            </a:r>
            <a:r>
              <a:rPr lang="sv-SE" sz="2400" dirty="0"/>
              <a:t>). Innovation och arbetskvalitet hör ihop. Vilka aspekter av arbetskvalitet ska man investera i? (svar på nästa </a:t>
            </a:r>
            <a:r>
              <a:rPr lang="sv-SE" sz="2400" dirty="0" err="1"/>
              <a:t>slide</a:t>
            </a:r>
            <a:r>
              <a:rPr lang="sv-SE" sz="2400" dirty="0"/>
              <a:t>!)</a:t>
            </a:r>
          </a:p>
        </p:txBody>
      </p:sp>
      <p:sp>
        <p:nvSpPr>
          <p:cNvPr id="4" name="Platshållare för bildnummer 3"/>
          <p:cNvSpPr>
            <a:spLocks noGrp="1"/>
          </p:cNvSpPr>
          <p:nvPr>
            <p:ph type="sldNum" sz="quarter" idx="12"/>
          </p:nvPr>
        </p:nvSpPr>
        <p:spPr/>
        <p:txBody>
          <a:bodyPr/>
          <a:lstStyle/>
          <a:p>
            <a:fld id="{657F4109-707F-41EB-948E-7FDB5C97D09B}" type="slidenum">
              <a:rPr lang="en-US" smtClean="0"/>
              <a:t>50</a:t>
            </a:fld>
            <a:endParaRPr lang="en-US"/>
          </a:p>
        </p:txBody>
      </p:sp>
    </p:spTree>
    <p:extLst>
      <p:ext uri="{BB962C8B-B14F-4D97-AF65-F5344CB8AC3E}">
        <p14:creationId xmlns:p14="http://schemas.microsoft.com/office/powerpoint/2010/main" val="18627113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878AB00-767B-4887-91E0-693A36F031F5}"/>
              </a:ext>
            </a:extLst>
          </p:cNvPr>
          <p:cNvSpPr>
            <a:spLocks noGrp="1"/>
          </p:cNvSpPr>
          <p:nvPr>
            <p:ph type="title"/>
          </p:nvPr>
        </p:nvSpPr>
        <p:spPr>
          <a:xfrm>
            <a:off x="628650" y="404664"/>
            <a:ext cx="7886700" cy="792088"/>
          </a:xfrm>
        </p:spPr>
        <p:txBody>
          <a:bodyPr/>
          <a:lstStyle/>
          <a:p>
            <a:r>
              <a:rPr lang="sv-SE" sz="3600" dirty="0">
                <a:solidFill>
                  <a:schemeClr val="accent1"/>
                </a:solidFill>
              </a:rPr>
              <a:t>Att understödja innovativ kapacitet: nyckelmekanismer</a:t>
            </a:r>
          </a:p>
        </p:txBody>
      </p:sp>
      <p:sp>
        <p:nvSpPr>
          <p:cNvPr id="3" name="Platshållare för innehåll 2">
            <a:extLst>
              <a:ext uri="{FF2B5EF4-FFF2-40B4-BE49-F238E27FC236}">
                <a16:creationId xmlns:a16="http://schemas.microsoft.com/office/drawing/2014/main" id="{8B91B095-80C1-4694-97B9-71C3ED3626F8}"/>
              </a:ext>
            </a:extLst>
          </p:cNvPr>
          <p:cNvSpPr>
            <a:spLocks noGrp="1"/>
          </p:cNvSpPr>
          <p:nvPr>
            <p:ph idx="1"/>
          </p:nvPr>
        </p:nvSpPr>
        <p:spPr>
          <a:xfrm>
            <a:off x="683568" y="1484784"/>
            <a:ext cx="8208912" cy="4824536"/>
          </a:xfrm>
        </p:spPr>
        <p:txBody>
          <a:bodyPr>
            <a:normAutofit fontScale="85000" lnSpcReduction="20000"/>
          </a:bodyPr>
          <a:lstStyle/>
          <a:p>
            <a:pPr marL="0" indent="0">
              <a:buNone/>
            </a:pPr>
            <a:r>
              <a:rPr lang="sv-SE" sz="2400" dirty="0"/>
              <a:t>Hos personalen (HRM)</a:t>
            </a:r>
          </a:p>
          <a:p>
            <a:pPr lvl="1">
              <a:lnSpc>
                <a:spcPct val="100000"/>
              </a:lnSpc>
              <a:spcBef>
                <a:spcPts val="600"/>
              </a:spcBef>
            </a:pPr>
            <a:r>
              <a:rPr lang="sv-SE" sz="2400" dirty="0"/>
              <a:t>Stabil närvaro på arbetsplatsen – anställningstrygghet, bra löner, arbetsförhållanden, </a:t>
            </a:r>
            <a:r>
              <a:rPr lang="sv-SE" sz="2400" dirty="0" err="1">
                <a:solidFill>
                  <a:schemeClr val="accent5"/>
                </a:solidFill>
              </a:rPr>
              <a:t>Work</a:t>
            </a:r>
            <a:r>
              <a:rPr lang="sv-SE" sz="2400" dirty="0">
                <a:solidFill>
                  <a:schemeClr val="accent5"/>
                </a:solidFill>
              </a:rPr>
              <a:t>-Life </a:t>
            </a:r>
            <a:r>
              <a:rPr lang="sv-SE" sz="2400" dirty="0" err="1">
                <a:solidFill>
                  <a:schemeClr val="accent5"/>
                </a:solidFill>
              </a:rPr>
              <a:t>Balance</a:t>
            </a:r>
            <a:endParaRPr lang="sv-SE" sz="2400" dirty="0">
              <a:solidFill>
                <a:schemeClr val="accent5"/>
              </a:solidFill>
            </a:endParaRPr>
          </a:p>
          <a:p>
            <a:pPr lvl="1">
              <a:lnSpc>
                <a:spcPct val="100000"/>
              </a:lnSpc>
              <a:spcBef>
                <a:spcPts val="600"/>
              </a:spcBef>
            </a:pPr>
            <a:r>
              <a:rPr lang="sv-SE" sz="2400" dirty="0"/>
              <a:t>Kompetensutveckling (motivation, kunskap, förmågor, kreativt tänkande) </a:t>
            </a:r>
          </a:p>
          <a:p>
            <a:pPr lvl="1">
              <a:lnSpc>
                <a:spcPct val="100000"/>
              </a:lnSpc>
              <a:spcBef>
                <a:spcPts val="600"/>
              </a:spcBef>
            </a:pPr>
            <a:r>
              <a:rPr lang="sv-SE" sz="2400" dirty="0"/>
              <a:t>Externa kontakter – externa nätverk</a:t>
            </a:r>
          </a:p>
          <a:p>
            <a:pPr lvl="1">
              <a:lnSpc>
                <a:spcPct val="100000"/>
              </a:lnSpc>
              <a:spcBef>
                <a:spcPts val="600"/>
              </a:spcBef>
            </a:pPr>
            <a:r>
              <a:rPr lang="sv-SE" sz="2400" dirty="0"/>
              <a:t>Reflektionstid (”Slack </a:t>
            </a:r>
            <a:r>
              <a:rPr lang="sv-SE" sz="2400" dirty="0" err="1"/>
              <a:t>time</a:t>
            </a:r>
            <a:r>
              <a:rPr lang="sv-SE" sz="2400" dirty="0"/>
              <a:t>”) – tid till att tänka, delta, konsultera andra, interagera</a:t>
            </a:r>
          </a:p>
          <a:p>
            <a:pPr lvl="1">
              <a:lnSpc>
                <a:spcPct val="100000"/>
              </a:lnSpc>
              <a:spcBef>
                <a:spcPts val="600"/>
              </a:spcBef>
            </a:pPr>
            <a:r>
              <a:rPr lang="sv-SE" sz="2400" dirty="0"/>
              <a:t>Autonomi (själv eller i grupp – utforska och anpassa arbetssättet)</a:t>
            </a:r>
          </a:p>
          <a:p>
            <a:pPr lvl="1">
              <a:lnSpc>
                <a:spcPct val="100000"/>
              </a:lnSpc>
              <a:spcBef>
                <a:spcPts val="600"/>
              </a:spcBef>
            </a:pPr>
            <a:r>
              <a:rPr lang="sv-SE" sz="2400" dirty="0"/>
              <a:t>Understödja inre motivation (passion)</a:t>
            </a:r>
          </a:p>
          <a:p>
            <a:pPr marL="342900" lvl="1" indent="0">
              <a:buNone/>
            </a:pPr>
            <a:endParaRPr lang="sv-SE" sz="2400" dirty="0"/>
          </a:p>
          <a:p>
            <a:pPr marL="0" indent="0">
              <a:buNone/>
            </a:pPr>
            <a:r>
              <a:rPr lang="sv-SE" sz="2400" dirty="0"/>
              <a:t>Organisationsnivån </a:t>
            </a:r>
          </a:p>
          <a:p>
            <a:pPr lvl="1">
              <a:lnSpc>
                <a:spcPct val="100000"/>
              </a:lnSpc>
              <a:spcBef>
                <a:spcPts val="600"/>
              </a:spcBef>
            </a:pPr>
            <a:r>
              <a:rPr lang="sv-SE" sz="2400" dirty="0"/>
              <a:t>Dialogiska kommunikationsteknologier (på tvärs över nivåer &amp; processer)</a:t>
            </a:r>
          </a:p>
          <a:p>
            <a:pPr lvl="1">
              <a:lnSpc>
                <a:spcPct val="100000"/>
              </a:lnSpc>
              <a:spcBef>
                <a:spcPts val="600"/>
              </a:spcBef>
            </a:pPr>
            <a:r>
              <a:rPr lang="sv-SE" sz="2400" dirty="0"/>
              <a:t>Diskretion = experimentering &amp; lärande </a:t>
            </a:r>
          </a:p>
          <a:p>
            <a:pPr lvl="1">
              <a:lnSpc>
                <a:spcPct val="100000"/>
              </a:lnSpc>
              <a:spcBef>
                <a:spcPts val="600"/>
              </a:spcBef>
            </a:pPr>
            <a:r>
              <a:rPr lang="sv-SE" sz="2400" dirty="0"/>
              <a:t>Innovation som en öppen, pågående, </a:t>
            </a:r>
            <a:r>
              <a:rPr lang="sv-SE" sz="2400" b="1" i="1" dirty="0"/>
              <a:t>alla</a:t>
            </a:r>
            <a:r>
              <a:rPr lang="sv-SE" sz="2400" i="1" dirty="0"/>
              <a:t>-omfattande</a:t>
            </a:r>
            <a:r>
              <a:rPr lang="sv-SE" sz="2400" dirty="0"/>
              <a:t> projekt</a:t>
            </a:r>
          </a:p>
        </p:txBody>
      </p:sp>
      <p:sp>
        <p:nvSpPr>
          <p:cNvPr id="4" name="Platshållare för bildnummer 3">
            <a:extLst>
              <a:ext uri="{FF2B5EF4-FFF2-40B4-BE49-F238E27FC236}">
                <a16:creationId xmlns:a16="http://schemas.microsoft.com/office/drawing/2014/main" id="{A2053DFE-1541-4DE5-830C-8933231BCC68}"/>
              </a:ext>
            </a:extLst>
          </p:cNvPr>
          <p:cNvSpPr>
            <a:spLocks noGrp="1"/>
          </p:cNvSpPr>
          <p:nvPr>
            <p:ph type="sldNum" sz="quarter" idx="12"/>
          </p:nvPr>
        </p:nvSpPr>
        <p:spPr/>
        <p:txBody>
          <a:bodyPr/>
          <a:lstStyle/>
          <a:p>
            <a:fld id="{657F4109-707F-41EB-948E-7FDB5C97D09B}" type="slidenum">
              <a:rPr lang="en-US" smtClean="0"/>
              <a:t>51</a:t>
            </a:fld>
            <a:endParaRPr lang="en-US"/>
          </a:p>
        </p:txBody>
      </p:sp>
    </p:spTree>
    <p:extLst>
      <p:ext uri="{BB962C8B-B14F-4D97-AF65-F5344CB8AC3E}">
        <p14:creationId xmlns:p14="http://schemas.microsoft.com/office/powerpoint/2010/main" val="38992582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F603490-D844-4C8F-A530-48DF04765DD8}"/>
              </a:ext>
            </a:extLst>
          </p:cNvPr>
          <p:cNvSpPr>
            <a:spLocks noGrp="1"/>
          </p:cNvSpPr>
          <p:nvPr>
            <p:ph type="title"/>
          </p:nvPr>
        </p:nvSpPr>
        <p:spPr>
          <a:xfrm>
            <a:off x="628650" y="260648"/>
            <a:ext cx="7886700" cy="792088"/>
          </a:xfrm>
        </p:spPr>
        <p:txBody>
          <a:bodyPr/>
          <a:lstStyle/>
          <a:p>
            <a:r>
              <a:rPr lang="sv-SE" sz="3600" dirty="0">
                <a:solidFill>
                  <a:schemeClr val="accent1"/>
                </a:solidFill>
              </a:rPr>
              <a:t>Rekommendationer för ett nytt paradigm</a:t>
            </a:r>
          </a:p>
        </p:txBody>
      </p:sp>
      <p:sp>
        <p:nvSpPr>
          <p:cNvPr id="3" name="Platshållare för innehåll 2">
            <a:extLst>
              <a:ext uri="{FF2B5EF4-FFF2-40B4-BE49-F238E27FC236}">
                <a16:creationId xmlns:a16="http://schemas.microsoft.com/office/drawing/2014/main" id="{06BA8EFE-75D3-43D7-B1B3-29EB6ABCFD51}"/>
              </a:ext>
            </a:extLst>
          </p:cNvPr>
          <p:cNvSpPr>
            <a:spLocks noGrp="1"/>
          </p:cNvSpPr>
          <p:nvPr>
            <p:ph idx="1"/>
          </p:nvPr>
        </p:nvSpPr>
        <p:spPr>
          <a:xfrm>
            <a:off x="628650" y="1556792"/>
            <a:ext cx="8263830" cy="4800194"/>
          </a:xfrm>
        </p:spPr>
        <p:txBody>
          <a:bodyPr>
            <a:noAutofit/>
          </a:bodyPr>
          <a:lstStyle/>
          <a:p>
            <a:pPr marL="457200" indent="-457200">
              <a:buFont typeface="+mj-lt"/>
              <a:buAutoNum type="arabicPeriod"/>
            </a:pPr>
            <a:r>
              <a:rPr lang="sv-SE" sz="2000" dirty="0"/>
              <a:t>Aktiverande inte pacificerande innovationer (Scenario 2 inte Scenario 3). Vara mer selektiv bland innovationer</a:t>
            </a:r>
          </a:p>
          <a:p>
            <a:pPr marL="457200" indent="-457200">
              <a:buFont typeface="+mj-lt"/>
              <a:buAutoNum type="arabicPeriod"/>
            </a:pPr>
            <a:r>
              <a:rPr lang="sv-SE" sz="2000" dirty="0"/>
              <a:t>Mer fokus på inkrementella innovationer </a:t>
            </a:r>
          </a:p>
          <a:p>
            <a:pPr marL="457200" indent="-457200">
              <a:buFont typeface="+mj-lt"/>
              <a:buAutoNum type="arabicPeriod"/>
            </a:pPr>
            <a:r>
              <a:rPr lang="sv-SE" sz="2000" dirty="0"/>
              <a:t>Mer fokus på </a:t>
            </a:r>
            <a:r>
              <a:rPr lang="sv-SE" sz="2000" b="1" dirty="0"/>
              <a:t>DUI</a:t>
            </a:r>
            <a:r>
              <a:rPr lang="sv-SE" sz="2000" dirty="0"/>
              <a:t> [</a:t>
            </a:r>
            <a:r>
              <a:rPr lang="sv-SE" sz="2000" dirty="0" err="1"/>
              <a:t>Doing</a:t>
            </a:r>
            <a:r>
              <a:rPr lang="sv-SE" sz="2000" dirty="0"/>
              <a:t>, </a:t>
            </a:r>
            <a:r>
              <a:rPr lang="sv-SE" sz="2000" dirty="0" err="1"/>
              <a:t>Using</a:t>
            </a:r>
            <a:r>
              <a:rPr lang="sv-SE" sz="2000" dirty="0"/>
              <a:t>, </a:t>
            </a:r>
            <a:r>
              <a:rPr lang="sv-SE" sz="2000" dirty="0" err="1"/>
              <a:t>Interacting</a:t>
            </a:r>
            <a:r>
              <a:rPr lang="sv-SE" sz="2000" dirty="0"/>
              <a:t>] utöver STI [Science, </a:t>
            </a:r>
            <a:r>
              <a:rPr lang="sv-SE" sz="2000" dirty="0" err="1"/>
              <a:t>Technology</a:t>
            </a:r>
            <a:r>
              <a:rPr lang="sv-SE" sz="2000" dirty="0"/>
              <a:t> Innovation]</a:t>
            </a:r>
          </a:p>
          <a:p>
            <a:pPr marL="342900" lvl="1" indent="0">
              <a:buNone/>
            </a:pPr>
            <a:r>
              <a:rPr lang="sv-SE" sz="2000" dirty="0"/>
              <a:t>	3.1 Innovation är viktigt i hela organisationen inte bara en R&amp;D-fråga</a:t>
            </a:r>
          </a:p>
          <a:p>
            <a:pPr marL="342900" lvl="1" indent="0">
              <a:buNone/>
            </a:pPr>
            <a:r>
              <a:rPr lang="sv-SE" sz="2000" dirty="0"/>
              <a:t>	3.2 DUI genererar innovationer – tekniska såväl som icke-tekniska</a:t>
            </a:r>
          </a:p>
          <a:p>
            <a:pPr marL="342900" lvl="1" indent="0">
              <a:buNone/>
            </a:pPr>
            <a:r>
              <a:rPr lang="sv-SE" sz="2000" dirty="0"/>
              <a:t>	3.3 DUI är central vid införande/anpassning av STI-innovationer</a:t>
            </a:r>
          </a:p>
          <a:p>
            <a:pPr marL="342900" lvl="1" indent="0">
              <a:buNone/>
            </a:pPr>
            <a:r>
              <a:rPr lang="sv-SE" sz="2000" dirty="0"/>
              <a:t>	3.4 STI återkommer när man formulerar indikatorer, även om man är 	medveten om </a:t>
            </a:r>
            <a:r>
              <a:rPr lang="sv-SE" sz="2000" dirty="0" err="1"/>
              <a:t>DUIs</a:t>
            </a:r>
            <a:r>
              <a:rPr lang="sv-SE" sz="2000" dirty="0"/>
              <a:t> betydelse </a:t>
            </a:r>
          </a:p>
          <a:p>
            <a:pPr marL="457200" indent="-457200">
              <a:buFont typeface="+mj-lt"/>
              <a:buAutoNum type="arabicPeriod"/>
            </a:pPr>
            <a:r>
              <a:rPr lang="sv-SE" sz="2000" dirty="0"/>
              <a:t>Mer fokus på, och förbättrad förståelse för organisatorisk innovation – kan utösa positiva och negativa spiraler</a:t>
            </a:r>
          </a:p>
          <a:p>
            <a:pPr marL="457200" indent="-457200">
              <a:buFont typeface="+mj-lt"/>
              <a:buAutoNum type="arabicPeriod"/>
            </a:pPr>
            <a:r>
              <a:rPr lang="sv-SE" sz="2000" dirty="0"/>
              <a:t>”Konsekvensutredningar” av större innovationer - vilka förutsebara konsekvenser kommer innovationerna ha på arbetsplatsen?</a:t>
            </a:r>
          </a:p>
        </p:txBody>
      </p:sp>
      <p:sp>
        <p:nvSpPr>
          <p:cNvPr id="4" name="Platshållare för bildnummer 3">
            <a:extLst>
              <a:ext uri="{FF2B5EF4-FFF2-40B4-BE49-F238E27FC236}">
                <a16:creationId xmlns:a16="http://schemas.microsoft.com/office/drawing/2014/main" id="{A78B5C72-B2A9-4581-A430-A44C71058A67}"/>
              </a:ext>
            </a:extLst>
          </p:cNvPr>
          <p:cNvSpPr>
            <a:spLocks noGrp="1"/>
          </p:cNvSpPr>
          <p:nvPr>
            <p:ph type="sldNum" sz="quarter" idx="12"/>
          </p:nvPr>
        </p:nvSpPr>
        <p:spPr/>
        <p:txBody>
          <a:bodyPr/>
          <a:lstStyle/>
          <a:p>
            <a:fld id="{657F4109-707F-41EB-948E-7FDB5C97D09B}" type="slidenum">
              <a:rPr lang="en-US" smtClean="0"/>
              <a:t>52</a:t>
            </a:fld>
            <a:endParaRPr lang="en-US"/>
          </a:p>
        </p:txBody>
      </p:sp>
    </p:spTree>
    <p:extLst>
      <p:ext uri="{BB962C8B-B14F-4D97-AF65-F5344CB8AC3E}">
        <p14:creationId xmlns:p14="http://schemas.microsoft.com/office/powerpoint/2010/main" val="40368611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029E6D-8B97-4B2F-BC2B-69919AABEFEF}"/>
              </a:ext>
            </a:extLst>
          </p:cNvPr>
          <p:cNvSpPr>
            <a:spLocks noGrp="1"/>
          </p:cNvSpPr>
          <p:nvPr>
            <p:ph type="title"/>
          </p:nvPr>
        </p:nvSpPr>
        <p:spPr>
          <a:xfrm>
            <a:off x="628650" y="365760"/>
            <a:ext cx="7886700" cy="1335048"/>
          </a:xfrm>
        </p:spPr>
        <p:txBody>
          <a:bodyPr/>
          <a:lstStyle/>
          <a:p>
            <a:r>
              <a:rPr lang="sv-SE" sz="8000" dirty="0"/>
              <a:t>Slut</a:t>
            </a:r>
          </a:p>
        </p:txBody>
      </p:sp>
      <p:sp>
        <p:nvSpPr>
          <p:cNvPr id="4" name="Platshållare för bildnummer 3">
            <a:extLst>
              <a:ext uri="{FF2B5EF4-FFF2-40B4-BE49-F238E27FC236}">
                <a16:creationId xmlns:a16="http://schemas.microsoft.com/office/drawing/2014/main" id="{549127F7-8D9D-4AD5-9A51-8B0D93BBFC30}"/>
              </a:ext>
            </a:extLst>
          </p:cNvPr>
          <p:cNvSpPr>
            <a:spLocks noGrp="1"/>
          </p:cNvSpPr>
          <p:nvPr>
            <p:ph type="sldNum" sz="quarter" idx="12"/>
          </p:nvPr>
        </p:nvSpPr>
        <p:spPr/>
        <p:txBody>
          <a:bodyPr/>
          <a:lstStyle/>
          <a:p>
            <a:fld id="{657F4109-707F-41EB-948E-7FDB5C97D09B}" type="slidenum">
              <a:rPr lang="en-US" smtClean="0"/>
              <a:t>53</a:t>
            </a:fld>
            <a:endParaRPr lang="en-US"/>
          </a:p>
        </p:txBody>
      </p:sp>
      <p:sp>
        <p:nvSpPr>
          <p:cNvPr id="6" name="Platshållare för innehåll 5">
            <a:extLst>
              <a:ext uri="{FF2B5EF4-FFF2-40B4-BE49-F238E27FC236}">
                <a16:creationId xmlns:a16="http://schemas.microsoft.com/office/drawing/2014/main" id="{3791878C-68D3-4EE4-B6D5-987BBDD34E3A}"/>
              </a:ext>
            </a:extLst>
          </p:cNvPr>
          <p:cNvSpPr>
            <a:spLocks noGrp="1"/>
          </p:cNvSpPr>
          <p:nvPr>
            <p:ph idx="1"/>
          </p:nvPr>
        </p:nvSpPr>
        <p:spPr/>
        <p:txBody>
          <a:bodyPr/>
          <a:lstStyle/>
          <a:p>
            <a:r>
              <a:rPr lang="sv-SE" sz="2400" dirty="0"/>
              <a:t>Susanne, Roland och Chris tackar!</a:t>
            </a:r>
          </a:p>
          <a:p>
            <a:pPr marL="0" indent="0">
              <a:buNone/>
            </a:pPr>
            <a:endParaRPr lang="sv-SE" dirty="0"/>
          </a:p>
          <a:p>
            <a:pPr marL="0" indent="0">
              <a:buNone/>
            </a:pPr>
            <a:r>
              <a:rPr lang="sv-SE" dirty="0">
                <a:hlinkClick r:id="rId2"/>
              </a:rPr>
              <a:t>Christopher.Mathieu@soc.lu.se</a:t>
            </a:r>
            <a:endParaRPr lang="sv-SE" dirty="0"/>
          </a:p>
          <a:p>
            <a:pPr marL="0" indent="0">
              <a:buNone/>
            </a:pPr>
            <a:endParaRPr lang="sv-SE" dirty="0"/>
          </a:p>
          <a:p>
            <a:pPr marL="0" indent="0">
              <a:buNone/>
            </a:pPr>
            <a:r>
              <a:rPr lang="sv-SE" dirty="0">
                <a:hlinkClick r:id="rId3"/>
              </a:rPr>
              <a:t>Susanne.Boethius@soc.lu.se</a:t>
            </a:r>
            <a:endParaRPr lang="sv-SE" dirty="0"/>
          </a:p>
          <a:p>
            <a:pPr marL="0" indent="0">
              <a:buNone/>
            </a:pPr>
            <a:endParaRPr lang="sv-SE" dirty="0"/>
          </a:p>
          <a:p>
            <a:pPr marL="0" indent="0">
              <a:buNone/>
            </a:pPr>
            <a:r>
              <a:rPr lang="sv-SE" dirty="0">
                <a:hlinkClick r:id="rId4"/>
              </a:rPr>
              <a:t>Roland.Ahlstrand@mau.se</a:t>
            </a:r>
            <a:endParaRPr lang="sv-SE" dirty="0"/>
          </a:p>
          <a:p>
            <a:pPr marL="0" indent="0">
              <a:buNone/>
            </a:pPr>
            <a:endParaRPr lang="sv-SE" dirty="0"/>
          </a:p>
          <a:p>
            <a:pPr marL="0" indent="0">
              <a:buNone/>
            </a:pPr>
            <a:r>
              <a:rPr lang="sv-SE" sz="2400" dirty="0"/>
              <a:t>Välkomna till </a:t>
            </a:r>
            <a:r>
              <a:rPr lang="sv-SE" sz="2400" dirty="0" err="1"/>
              <a:t>QuInnE:s</a:t>
            </a:r>
            <a:r>
              <a:rPr lang="sv-SE" sz="2400" dirty="0"/>
              <a:t> hemsida: </a:t>
            </a:r>
            <a:r>
              <a:rPr lang="sv-SE" sz="2400" dirty="0">
                <a:hlinkClick r:id="rId5"/>
              </a:rPr>
              <a:t>www.quinne.eu</a:t>
            </a:r>
            <a:r>
              <a:rPr lang="sv-SE" sz="2400" dirty="0"/>
              <a:t> </a:t>
            </a:r>
          </a:p>
          <a:p>
            <a:pPr marL="0" indent="0">
              <a:buNone/>
            </a:pPr>
            <a:endParaRPr lang="sv-SE" dirty="0"/>
          </a:p>
        </p:txBody>
      </p:sp>
    </p:spTree>
    <p:extLst>
      <p:ext uri="{BB962C8B-B14F-4D97-AF65-F5344CB8AC3E}">
        <p14:creationId xmlns:p14="http://schemas.microsoft.com/office/powerpoint/2010/main" val="2954175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628650" y="1700808"/>
            <a:ext cx="7886700" cy="3672408"/>
          </a:xfrm>
        </p:spPr>
        <p:txBody>
          <a:bodyPr>
            <a:noAutofit/>
          </a:bodyPr>
          <a:lstStyle/>
          <a:p>
            <a:pPr marL="457200" indent="-457200">
              <a:buFont typeface="+mj-lt"/>
              <a:buAutoNum type="arabicPeriod"/>
            </a:pPr>
            <a:r>
              <a:rPr lang="sv-SE" sz="2800" dirty="0"/>
              <a:t>Innovation</a:t>
            </a:r>
          </a:p>
          <a:p>
            <a:pPr marL="514350" indent="-514350">
              <a:buFont typeface="+mj-lt"/>
              <a:buAutoNum type="arabicPeriod"/>
            </a:pPr>
            <a:endParaRPr lang="sv-SE" sz="2800" dirty="0"/>
          </a:p>
          <a:p>
            <a:pPr marL="457200" indent="-457200">
              <a:buFont typeface="+mj-lt"/>
              <a:buAutoNum type="arabicPeriod"/>
            </a:pPr>
            <a:endParaRPr lang="sv-SE" sz="2800" dirty="0"/>
          </a:p>
          <a:p>
            <a:pPr marL="457200" indent="-457200">
              <a:buFont typeface="+mj-lt"/>
              <a:buAutoNum type="arabicPeriod"/>
            </a:pPr>
            <a:r>
              <a:rPr lang="sv-SE" sz="2800" dirty="0"/>
              <a:t>Arbetskvalitet </a:t>
            </a:r>
          </a:p>
          <a:p>
            <a:pPr marL="457200" indent="-457200">
              <a:buFont typeface="+mj-lt"/>
              <a:buAutoNum type="arabicPeriod"/>
            </a:pPr>
            <a:endParaRPr lang="sv-SE" sz="2800" dirty="0"/>
          </a:p>
          <a:p>
            <a:pPr marL="514350" indent="-514350">
              <a:buFont typeface="+mj-lt"/>
              <a:buAutoNum type="arabicPeriod"/>
            </a:pPr>
            <a:endParaRPr lang="sv-SE" sz="2800" dirty="0"/>
          </a:p>
          <a:p>
            <a:pPr marL="457200" indent="-457200">
              <a:buFont typeface="+mj-lt"/>
              <a:buAutoNum type="arabicPeriod"/>
            </a:pPr>
            <a:r>
              <a:rPr lang="sv-SE" sz="2800" dirty="0"/>
              <a:t>”Sysselsättning” (Employment) </a:t>
            </a:r>
          </a:p>
        </p:txBody>
      </p:sp>
      <p:sp>
        <p:nvSpPr>
          <p:cNvPr id="3" name="Rubrik 2"/>
          <p:cNvSpPr>
            <a:spLocks noGrp="1"/>
          </p:cNvSpPr>
          <p:nvPr>
            <p:ph type="title"/>
          </p:nvPr>
        </p:nvSpPr>
        <p:spPr/>
        <p:txBody>
          <a:bodyPr/>
          <a:lstStyle/>
          <a:p>
            <a:r>
              <a:rPr lang="sv-SE" sz="3600" dirty="0">
                <a:solidFill>
                  <a:schemeClr val="accent1"/>
                </a:solidFill>
              </a:rPr>
              <a:t>Tre begrepp </a:t>
            </a:r>
            <a:r>
              <a:rPr lang="sv-SE" sz="3600" dirty="0"/>
              <a:t>	</a:t>
            </a:r>
            <a:endParaRPr lang="en-GB" sz="3600" dirty="0"/>
          </a:p>
        </p:txBody>
      </p:sp>
      <p:sp>
        <p:nvSpPr>
          <p:cNvPr id="5" name="Platshållare för bildnummer 4"/>
          <p:cNvSpPr>
            <a:spLocks noGrp="1"/>
          </p:cNvSpPr>
          <p:nvPr>
            <p:ph type="sldNum" sz="quarter" idx="16"/>
          </p:nvPr>
        </p:nvSpPr>
        <p:spPr/>
        <p:txBody>
          <a:bodyPr/>
          <a:lstStyle/>
          <a:p>
            <a:fld id="{657F4109-707F-41EB-948E-7FDB5C97D09B}" type="slidenum">
              <a:rPr lang="en-US" smtClean="0"/>
              <a:t>6</a:t>
            </a:fld>
            <a:endParaRPr lang="en-US"/>
          </a:p>
        </p:txBody>
      </p:sp>
    </p:spTree>
    <p:extLst>
      <p:ext uri="{BB962C8B-B14F-4D97-AF65-F5344CB8AC3E}">
        <p14:creationId xmlns:p14="http://schemas.microsoft.com/office/powerpoint/2010/main" val="4029893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22114"/>
          </a:xfrm>
        </p:spPr>
        <p:txBody>
          <a:bodyPr>
            <a:normAutofit fontScale="90000"/>
          </a:bodyPr>
          <a:lstStyle/>
          <a:p>
            <a:r>
              <a:rPr lang="en-GB" sz="4000" dirty="0">
                <a:solidFill>
                  <a:schemeClr val="accent1"/>
                </a:solidFill>
              </a:rPr>
              <a:t>Innovation</a:t>
            </a:r>
            <a:r>
              <a:rPr lang="en-GB" sz="3600" dirty="0">
                <a:solidFill>
                  <a:schemeClr val="accent1"/>
                </a:solidFill>
              </a:rPr>
              <a:t> </a:t>
            </a:r>
            <a:br>
              <a:rPr lang="en-GB" sz="3600" dirty="0">
                <a:solidFill>
                  <a:schemeClr val="accent1"/>
                </a:solidFill>
              </a:rPr>
            </a:br>
            <a:r>
              <a:rPr lang="en-GB" sz="3100" dirty="0"/>
              <a:t>Oslo Manual (OECD &amp; Eurostat, 2005)</a:t>
            </a:r>
            <a:endParaRPr lang="en-GB" sz="1600" dirty="0"/>
          </a:p>
        </p:txBody>
      </p:sp>
      <p:sp>
        <p:nvSpPr>
          <p:cNvPr id="3" name="Content Placeholder 2"/>
          <p:cNvSpPr>
            <a:spLocks noGrp="1"/>
          </p:cNvSpPr>
          <p:nvPr>
            <p:ph idx="1"/>
          </p:nvPr>
        </p:nvSpPr>
        <p:spPr>
          <a:xfrm>
            <a:off x="377218" y="3501008"/>
            <a:ext cx="8229600" cy="2808312"/>
          </a:xfrm>
        </p:spPr>
        <p:txBody>
          <a:bodyPr>
            <a:noAutofit/>
          </a:bodyPr>
          <a:lstStyle/>
          <a:p>
            <a:pPr lvl="1"/>
            <a:r>
              <a:rPr lang="en-GB" b="1" dirty="0">
                <a:solidFill>
                  <a:srgbClr val="E3381B"/>
                </a:solidFill>
              </a:rPr>
              <a:t>Product-innovation </a:t>
            </a:r>
            <a:r>
              <a:rPr lang="en-GB" dirty="0"/>
              <a:t>is the introduction of a good or service that is new or significantly improved with respect to its characteristics or intended uses. </a:t>
            </a:r>
          </a:p>
          <a:p>
            <a:pPr lvl="1"/>
            <a:r>
              <a:rPr lang="en-GB" b="1" dirty="0">
                <a:solidFill>
                  <a:srgbClr val="E3381B"/>
                </a:solidFill>
              </a:rPr>
              <a:t>Process-innovation </a:t>
            </a:r>
            <a:r>
              <a:rPr lang="en-GB" dirty="0"/>
              <a:t>is the implementation of a new or significantly improved production or delivery method. </a:t>
            </a:r>
          </a:p>
          <a:p>
            <a:pPr lvl="1"/>
            <a:r>
              <a:rPr lang="en-GB" b="1" dirty="0">
                <a:solidFill>
                  <a:srgbClr val="E3381B"/>
                </a:solidFill>
              </a:rPr>
              <a:t>Organisational innovation </a:t>
            </a:r>
            <a:r>
              <a:rPr lang="en-GB" dirty="0"/>
              <a:t>is the implementation of a new organisational method in the firm’s business practices, workplace organisation or external relations. </a:t>
            </a:r>
          </a:p>
          <a:p>
            <a:pPr lvl="1"/>
            <a:r>
              <a:rPr lang="en-GB" b="1" dirty="0">
                <a:solidFill>
                  <a:srgbClr val="E3381B"/>
                </a:solidFill>
              </a:rPr>
              <a:t>Marketing innovation </a:t>
            </a:r>
            <a:r>
              <a:rPr lang="en-GB" dirty="0"/>
              <a:t>is the implementation of a new marketing method involving significant changes in product design or packaging, product placement, product promotion or pricing. </a:t>
            </a:r>
          </a:p>
          <a:p>
            <a:endParaRPr lang="en-GB" sz="1600" dirty="0"/>
          </a:p>
          <a:p>
            <a:endParaRPr lang="en-GB" sz="16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1124744"/>
            <a:ext cx="5760640" cy="23042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Platshållare för bildnummer 3">
            <a:extLst>
              <a:ext uri="{FF2B5EF4-FFF2-40B4-BE49-F238E27FC236}">
                <a16:creationId xmlns:a16="http://schemas.microsoft.com/office/drawing/2014/main" id="{256C1E4D-541F-4A2D-85F0-DE4BB3511949}"/>
              </a:ext>
            </a:extLst>
          </p:cNvPr>
          <p:cNvSpPr>
            <a:spLocks noGrp="1"/>
          </p:cNvSpPr>
          <p:nvPr>
            <p:ph type="sldNum" sz="quarter" idx="12"/>
          </p:nvPr>
        </p:nvSpPr>
        <p:spPr/>
        <p:txBody>
          <a:bodyPr/>
          <a:lstStyle/>
          <a:p>
            <a:fld id="{657F4109-707F-41EB-948E-7FDB5C97D09B}" type="slidenum">
              <a:rPr lang="en-US" smtClean="0"/>
              <a:t>7</a:t>
            </a:fld>
            <a:endParaRPr lang="en-US"/>
          </a:p>
        </p:txBody>
      </p:sp>
    </p:spTree>
    <p:extLst>
      <p:ext uri="{BB962C8B-B14F-4D97-AF65-F5344CB8AC3E}">
        <p14:creationId xmlns:p14="http://schemas.microsoft.com/office/powerpoint/2010/main" val="4038629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628800"/>
            <a:ext cx="7916430" cy="2852737"/>
          </a:xfrm>
        </p:spPr>
        <p:txBody>
          <a:bodyPr/>
          <a:lstStyle/>
          <a:p>
            <a:pPr marL="0" indent="0" algn="ctr">
              <a:spcBef>
                <a:spcPts val="1200"/>
              </a:spcBef>
            </a:pPr>
            <a:r>
              <a:rPr lang="en-US" sz="3600" dirty="0">
                <a:solidFill>
                  <a:schemeClr val="accent1"/>
                </a:solidFill>
              </a:rPr>
              <a:t>Arbetskvalitet</a:t>
            </a:r>
            <a:br>
              <a:rPr lang="en-US" sz="3600" dirty="0">
                <a:solidFill>
                  <a:schemeClr val="accent1"/>
                </a:solidFill>
              </a:rPr>
            </a:br>
            <a:br>
              <a:rPr lang="en-US" sz="3600" dirty="0">
                <a:solidFill>
                  <a:schemeClr val="accent1"/>
                </a:solidFill>
              </a:rPr>
            </a:br>
            <a:r>
              <a:rPr lang="en-US" sz="3200" dirty="0" err="1">
                <a:solidFill>
                  <a:schemeClr val="accent1"/>
                </a:solidFill>
              </a:rPr>
              <a:t>Här</a:t>
            </a:r>
            <a:r>
              <a:rPr lang="en-US" sz="3200" dirty="0">
                <a:solidFill>
                  <a:schemeClr val="accent1"/>
                </a:solidFill>
              </a:rPr>
              <a:t> </a:t>
            </a:r>
            <a:r>
              <a:rPr lang="en-US" sz="3200" dirty="0" err="1">
                <a:solidFill>
                  <a:schemeClr val="accent1"/>
                </a:solidFill>
              </a:rPr>
              <a:t>följer</a:t>
            </a:r>
            <a:r>
              <a:rPr lang="en-US" sz="3200" dirty="0">
                <a:solidFill>
                  <a:schemeClr val="accent1"/>
                </a:solidFill>
              </a:rPr>
              <a:t> </a:t>
            </a:r>
            <a:r>
              <a:rPr lang="en-US" sz="3200" dirty="0" err="1">
                <a:solidFill>
                  <a:schemeClr val="accent1"/>
                </a:solidFill>
              </a:rPr>
              <a:t>två</a:t>
            </a:r>
            <a:r>
              <a:rPr lang="en-US" sz="3200" dirty="0">
                <a:solidFill>
                  <a:schemeClr val="accent1"/>
                </a:solidFill>
              </a:rPr>
              <a:t> </a:t>
            </a:r>
            <a:r>
              <a:rPr lang="en-US" sz="3200" dirty="0" err="1">
                <a:solidFill>
                  <a:schemeClr val="accent1"/>
                </a:solidFill>
              </a:rPr>
              <a:t>tabeller</a:t>
            </a:r>
            <a:r>
              <a:rPr lang="en-US" sz="3200" dirty="0">
                <a:solidFill>
                  <a:schemeClr val="accent1"/>
                </a:solidFill>
              </a:rPr>
              <a:t> </a:t>
            </a:r>
            <a:r>
              <a:rPr lang="en-US" sz="3200" dirty="0" err="1">
                <a:solidFill>
                  <a:schemeClr val="accent1"/>
                </a:solidFill>
              </a:rPr>
              <a:t>för</a:t>
            </a:r>
            <a:r>
              <a:rPr lang="en-US" sz="3200" dirty="0">
                <a:solidFill>
                  <a:schemeClr val="accent1"/>
                </a:solidFill>
              </a:rPr>
              <a:t> </a:t>
            </a:r>
            <a:r>
              <a:rPr lang="en-US" sz="3200" dirty="0" err="1">
                <a:solidFill>
                  <a:schemeClr val="accent1"/>
                </a:solidFill>
              </a:rPr>
              <a:t>vår</a:t>
            </a:r>
            <a:r>
              <a:rPr lang="en-US" sz="3200" dirty="0">
                <a:solidFill>
                  <a:schemeClr val="accent1"/>
                </a:solidFill>
              </a:rPr>
              <a:t> </a:t>
            </a:r>
            <a:r>
              <a:rPr lang="en-US" sz="3200" dirty="0" err="1">
                <a:solidFill>
                  <a:schemeClr val="accent1"/>
                </a:solidFill>
              </a:rPr>
              <a:t>användning</a:t>
            </a:r>
            <a:r>
              <a:rPr lang="en-US" sz="3200" dirty="0">
                <a:solidFill>
                  <a:schemeClr val="accent1"/>
                </a:solidFill>
              </a:rPr>
              <a:t> av </a:t>
            </a:r>
            <a:r>
              <a:rPr lang="en-US" sz="3200" dirty="0" err="1">
                <a:solidFill>
                  <a:schemeClr val="accent1"/>
                </a:solidFill>
              </a:rPr>
              <a:t>begreppet</a:t>
            </a:r>
            <a:r>
              <a:rPr lang="en-US" sz="3200" dirty="0">
                <a:solidFill>
                  <a:schemeClr val="accent1"/>
                </a:solidFill>
              </a:rPr>
              <a:t> arbetskvalitet, </a:t>
            </a:r>
            <a:r>
              <a:rPr lang="en-US" sz="3200" dirty="0" err="1">
                <a:solidFill>
                  <a:schemeClr val="accent1"/>
                </a:solidFill>
              </a:rPr>
              <a:t>en</a:t>
            </a:r>
            <a:r>
              <a:rPr lang="en-US" sz="3200" dirty="0">
                <a:solidFill>
                  <a:schemeClr val="accent1"/>
                </a:solidFill>
              </a:rPr>
              <a:t> </a:t>
            </a:r>
            <a:r>
              <a:rPr lang="en-US" sz="3200" dirty="0" err="1">
                <a:solidFill>
                  <a:schemeClr val="accent1"/>
                </a:solidFill>
              </a:rPr>
              <a:t>på</a:t>
            </a:r>
            <a:r>
              <a:rPr lang="en-US" sz="3200" dirty="0">
                <a:solidFill>
                  <a:schemeClr val="accent1"/>
                </a:solidFill>
              </a:rPr>
              <a:t> </a:t>
            </a:r>
            <a:r>
              <a:rPr lang="en-US" sz="3200" dirty="0" err="1">
                <a:solidFill>
                  <a:schemeClr val="accent1"/>
                </a:solidFill>
              </a:rPr>
              <a:t>engelska</a:t>
            </a:r>
            <a:r>
              <a:rPr lang="en-US" sz="3200" dirty="0">
                <a:solidFill>
                  <a:schemeClr val="accent1"/>
                </a:solidFill>
              </a:rPr>
              <a:t> och </a:t>
            </a:r>
            <a:r>
              <a:rPr lang="en-US" sz="3200" dirty="0" err="1">
                <a:solidFill>
                  <a:schemeClr val="accent1"/>
                </a:solidFill>
              </a:rPr>
              <a:t>en</a:t>
            </a:r>
            <a:r>
              <a:rPr lang="en-US" sz="3200" dirty="0">
                <a:solidFill>
                  <a:schemeClr val="accent1"/>
                </a:solidFill>
              </a:rPr>
              <a:t> (</a:t>
            </a:r>
            <a:r>
              <a:rPr lang="en-US" sz="3200" dirty="0" err="1">
                <a:solidFill>
                  <a:schemeClr val="accent1"/>
                </a:solidFill>
              </a:rPr>
              <a:t>fritt</a:t>
            </a:r>
            <a:r>
              <a:rPr lang="en-US" sz="3200" dirty="0">
                <a:solidFill>
                  <a:schemeClr val="accent1"/>
                </a:solidFill>
              </a:rPr>
              <a:t> </a:t>
            </a:r>
            <a:r>
              <a:rPr lang="en-US" sz="3200" dirty="0" err="1">
                <a:solidFill>
                  <a:schemeClr val="accent1"/>
                </a:solidFill>
              </a:rPr>
              <a:t>översatt</a:t>
            </a:r>
            <a:r>
              <a:rPr lang="en-US" sz="3200" dirty="0">
                <a:solidFill>
                  <a:schemeClr val="accent1"/>
                </a:solidFill>
              </a:rPr>
              <a:t>) </a:t>
            </a:r>
            <a:r>
              <a:rPr lang="en-US" sz="3200" dirty="0" err="1">
                <a:solidFill>
                  <a:schemeClr val="accent1"/>
                </a:solidFill>
              </a:rPr>
              <a:t>på</a:t>
            </a:r>
            <a:r>
              <a:rPr lang="en-US" sz="3200" dirty="0">
                <a:solidFill>
                  <a:schemeClr val="accent1"/>
                </a:solidFill>
              </a:rPr>
              <a:t> Svenska.</a:t>
            </a:r>
            <a:endParaRPr lang="en-US" dirty="0">
              <a:solidFill>
                <a:schemeClr val="accent1"/>
              </a:solidFill>
            </a:endParaRPr>
          </a:p>
        </p:txBody>
      </p:sp>
      <p:sp>
        <p:nvSpPr>
          <p:cNvPr id="3" name="Platshållare för bildnummer 2">
            <a:extLst>
              <a:ext uri="{FF2B5EF4-FFF2-40B4-BE49-F238E27FC236}">
                <a16:creationId xmlns:a16="http://schemas.microsoft.com/office/drawing/2014/main" id="{428D3711-BDA9-4C15-9E95-8D587E37E37C}"/>
              </a:ext>
            </a:extLst>
          </p:cNvPr>
          <p:cNvSpPr>
            <a:spLocks noGrp="1"/>
          </p:cNvSpPr>
          <p:nvPr>
            <p:ph type="sldNum" sz="quarter" idx="12"/>
          </p:nvPr>
        </p:nvSpPr>
        <p:spPr/>
        <p:txBody>
          <a:bodyPr/>
          <a:lstStyle/>
          <a:p>
            <a:fld id="{657F4109-707F-41EB-948E-7FDB5C97D09B}" type="slidenum">
              <a:rPr lang="en-US" smtClean="0"/>
              <a:t>8</a:t>
            </a:fld>
            <a:endParaRPr lang="en-US"/>
          </a:p>
        </p:txBody>
      </p:sp>
    </p:spTree>
    <p:extLst>
      <p:ext uri="{BB962C8B-B14F-4D97-AF65-F5344CB8AC3E}">
        <p14:creationId xmlns:p14="http://schemas.microsoft.com/office/powerpoint/2010/main" val="765810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p:cNvGraphicFramePr>
            <a:graphicFrameLocks noGrp="1"/>
          </p:cNvGraphicFramePr>
          <p:nvPr>
            <p:extLst>
              <p:ext uri="{D42A27DB-BD31-4B8C-83A1-F6EECF244321}">
                <p14:modId xmlns:p14="http://schemas.microsoft.com/office/powerpoint/2010/main" val="1652845268"/>
              </p:ext>
            </p:extLst>
          </p:nvPr>
        </p:nvGraphicFramePr>
        <p:xfrm>
          <a:off x="0" y="0"/>
          <a:ext cx="9144000" cy="6858008"/>
        </p:xfrm>
        <a:graphic>
          <a:graphicData uri="http://schemas.openxmlformats.org/drawingml/2006/table">
            <a:tbl>
              <a:tblPr firstRow="1" firstCol="1" bandRow="1">
                <a:tableStyleId>{5C22544A-7EE6-4342-B048-85BDC9FD1C3A}</a:tableStyleId>
              </a:tblPr>
              <a:tblGrid>
                <a:gridCol w="3613354">
                  <a:extLst>
                    <a:ext uri="{9D8B030D-6E8A-4147-A177-3AD203B41FA5}">
                      <a16:colId xmlns:a16="http://schemas.microsoft.com/office/drawing/2014/main" val="277201721"/>
                    </a:ext>
                  </a:extLst>
                </a:gridCol>
                <a:gridCol w="5530646">
                  <a:extLst>
                    <a:ext uri="{9D8B030D-6E8A-4147-A177-3AD203B41FA5}">
                      <a16:colId xmlns:a16="http://schemas.microsoft.com/office/drawing/2014/main" val="1594738937"/>
                    </a:ext>
                  </a:extLst>
                </a:gridCol>
              </a:tblGrid>
              <a:tr h="321405">
                <a:tc>
                  <a:txBody>
                    <a:bodyPr/>
                    <a:lstStyle/>
                    <a:p>
                      <a:pPr>
                        <a:lnSpc>
                          <a:spcPct val="107000"/>
                        </a:lnSpc>
                        <a:spcAft>
                          <a:spcPts val="0"/>
                        </a:spcAft>
                      </a:pPr>
                      <a:r>
                        <a:rPr lang="en-GB" sz="2000" dirty="0">
                          <a:effectLst/>
                        </a:rPr>
                        <a:t>Dimension</a:t>
                      </a:r>
                      <a:endParaRPr lang="sv-S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nchor="ctr"/>
                </a:tc>
                <a:tc>
                  <a:txBody>
                    <a:bodyPr/>
                    <a:lstStyle/>
                    <a:p>
                      <a:pPr algn="ctr">
                        <a:lnSpc>
                          <a:spcPct val="107000"/>
                        </a:lnSpc>
                        <a:spcAft>
                          <a:spcPts val="0"/>
                        </a:spcAft>
                      </a:pPr>
                      <a:r>
                        <a:rPr lang="en-GB" sz="2000" dirty="0">
                          <a:effectLst/>
                        </a:rPr>
                        <a:t>Indicator</a:t>
                      </a:r>
                      <a:endParaRPr lang="sv-S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nchor="ctr"/>
                </a:tc>
                <a:extLst>
                  <a:ext uri="{0D108BD9-81ED-4DB2-BD59-A6C34878D82A}">
                    <a16:rowId xmlns:a16="http://schemas.microsoft.com/office/drawing/2014/main" val="1232202262"/>
                  </a:ext>
                </a:extLst>
              </a:tr>
              <a:tr h="176813">
                <a:tc rowSpan="3">
                  <a:txBody>
                    <a:bodyPr/>
                    <a:lstStyle/>
                    <a:p>
                      <a:pPr>
                        <a:lnSpc>
                          <a:spcPct val="107000"/>
                        </a:lnSpc>
                        <a:spcAft>
                          <a:spcPts val="0"/>
                        </a:spcAft>
                      </a:pPr>
                      <a:r>
                        <a:rPr lang="en-GB" sz="2000" dirty="0">
                          <a:effectLst/>
                        </a:rPr>
                        <a:t>Wages</a:t>
                      </a:r>
                      <a:endParaRPr lang="sv-S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nchor="ctr"/>
                </a:tc>
                <a:tc>
                  <a:txBody>
                    <a:bodyPr/>
                    <a:lstStyle/>
                    <a:p>
                      <a:pPr>
                        <a:lnSpc>
                          <a:spcPct val="107000"/>
                        </a:lnSpc>
                        <a:spcAft>
                          <a:spcPts val="0"/>
                        </a:spcAft>
                      </a:pPr>
                      <a:r>
                        <a:rPr lang="en-GB" sz="1100">
                          <a:effectLst/>
                        </a:rPr>
                        <a:t> </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tc>
                <a:extLst>
                  <a:ext uri="{0D108BD9-81ED-4DB2-BD59-A6C34878D82A}">
                    <a16:rowId xmlns:a16="http://schemas.microsoft.com/office/drawing/2014/main" val="2504118900"/>
                  </a:ext>
                </a:extLst>
              </a:tr>
              <a:tr h="275276">
                <a:tc vMerge="1">
                  <a:txBody>
                    <a:bodyPr/>
                    <a:lstStyle/>
                    <a:p>
                      <a:endParaRPr lang="sv-SE"/>
                    </a:p>
                  </a:txBody>
                  <a:tcPr/>
                </a:tc>
                <a:tc>
                  <a:txBody>
                    <a:bodyPr/>
                    <a:lstStyle/>
                    <a:p>
                      <a:pPr>
                        <a:lnSpc>
                          <a:spcPct val="107000"/>
                        </a:lnSpc>
                        <a:spcAft>
                          <a:spcPts val="0"/>
                        </a:spcAft>
                      </a:pPr>
                      <a:r>
                        <a:rPr lang="en-GB" sz="1100" dirty="0">
                          <a:effectLst/>
                        </a:rPr>
                        <a:t>Pay level relative to national minimum pay and average for required qualifications</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tc>
                <a:extLst>
                  <a:ext uri="{0D108BD9-81ED-4DB2-BD59-A6C34878D82A}">
                    <a16:rowId xmlns:a16="http://schemas.microsoft.com/office/drawing/2014/main" val="3463425926"/>
                  </a:ext>
                </a:extLst>
              </a:tr>
              <a:tr h="176813">
                <a:tc vMerge="1">
                  <a:txBody>
                    <a:bodyPr/>
                    <a:lstStyle/>
                    <a:p>
                      <a:endParaRPr lang="sv-SE"/>
                    </a:p>
                  </a:txBody>
                  <a:tcPr/>
                </a:tc>
                <a:tc>
                  <a:txBody>
                    <a:bodyPr/>
                    <a:lstStyle/>
                    <a:p>
                      <a:pPr>
                        <a:lnSpc>
                          <a:spcPct val="107000"/>
                        </a:lnSpc>
                        <a:spcAft>
                          <a:spcPts val="0"/>
                        </a:spcAft>
                      </a:pPr>
                      <a:r>
                        <a:rPr lang="en-GB" sz="1100">
                          <a:effectLst/>
                        </a:rPr>
                        <a:t>Pay variability</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tc>
                <a:extLst>
                  <a:ext uri="{0D108BD9-81ED-4DB2-BD59-A6C34878D82A}">
                    <a16:rowId xmlns:a16="http://schemas.microsoft.com/office/drawing/2014/main" val="3606623006"/>
                  </a:ext>
                </a:extLst>
              </a:tr>
              <a:tr h="176813">
                <a:tc rowSpan="7">
                  <a:txBody>
                    <a:bodyPr/>
                    <a:lstStyle/>
                    <a:p>
                      <a:pPr>
                        <a:lnSpc>
                          <a:spcPct val="107000"/>
                        </a:lnSpc>
                        <a:spcAft>
                          <a:spcPts val="0"/>
                        </a:spcAft>
                      </a:pPr>
                      <a:r>
                        <a:rPr lang="en-GB" sz="2000" dirty="0">
                          <a:effectLst/>
                        </a:rPr>
                        <a:t>Employment Quality</a:t>
                      </a:r>
                      <a:endParaRPr lang="sv-S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nchor="ctr"/>
                </a:tc>
                <a:tc>
                  <a:txBody>
                    <a:bodyPr/>
                    <a:lstStyle/>
                    <a:p>
                      <a:pPr>
                        <a:lnSpc>
                          <a:spcPct val="107000"/>
                        </a:lnSpc>
                        <a:spcAft>
                          <a:spcPts val="0"/>
                        </a:spcAft>
                      </a:pPr>
                      <a:r>
                        <a:rPr lang="en-GB" sz="1100">
                          <a:effectLst/>
                        </a:rPr>
                        <a:t> </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tc>
                <a:extLst>
                  <a:ext uri="{0D108BD9-81ED-4DB2-BD59-A6C34878D82A}">
                    <a16:rowId xmlns:a16="http://schemas.microsoft.com/office/drawing/2014/main" val="1341523734"/>
                  </a:ext>
                </a:extLst>
              </a:tr>
              <a:tr h="176813">
                <a:tc vMerge="1">
                  <a:txBody>
                    <a:bodyPr/>
                    <a:lstStyle/>
                    <a:p>
                      <a:endParaRPr lang="sv-SE"/>
                    </a:p>
                  </a:txBody>
                  <a:tcPr/>
                </a:tc>
                <a:tc>
                  <a:txBody>
                    <a:bodyPr/>
                    <a:lstStyle/>
                    <a:p>
                      <a:pPr>
                        <a:lnSpc>
                          <a:spcPct val="107000"/>
                        </a:lnSpc>
                        <a:spcAft>
                          <a:spcPts val="0"/>
                        </a:spcAft>
                      </a:pPr>
                      <a:r>
                        <a:rPr lang="en-GB" sz="1100">
                          <a:effectLst/>
                        </a:rPr>
                        <a:t>Permanent/Temporary Status </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tc>
                <a:extLst>
                  <a:ext uri="{0D108BD9-81ED-4DB2-BD59-A6C34878D82A}">
                    <a16:rowId xmlns:a16="http://schemas.microsoft.com/office/drawing/2014/main" val="3318224395"/>
                  </a:ext>
                </a:extLst>
              </a:tr>
              <a:tr h="176813">
                <a:tc vMerge="1">
                  <a:txBody>
                    <a:bodyPr/>
                    <a:lstStyle/>
                    <a:p>
                      <a:endParaRPr lang="sv-SE"/>
                    </a:p>
                  </a:txBody>
                  <a:tcPr/>
                </a:tc>
                <a:tc>
                  <a:txBody>
                    <a:bodyPr/>
                    <a:lstStyle/>
                    <a:p>
                      <a:pPr>
                        <a:lnSpc>
                          <a:spcPct val="107000"/>
                        </a:lnSpc>
                        <a:spcAft>
                          <a:spcPts val="0"/>
                        </a:spcAft>
                      </a:pPr>
                      <a:r>
                        <a:rPr lang="en-GB" sz="1100">
                          <a:effectLst/>
                        </a:rPr>
                        <a:t>Job Security</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tc>
                <a:extLst>
                  <a:ext uri="{0D108BD9-81ED-4DB2-BD59-A6C34878D82A}">
                    <a16:rowId xmlns:a16="http://schemas.microsoft.com/office/drawing/2014/main" val="33424655"/>
                  </a:ext>
                </a:extLst>
              </a:tr>
              <a:tr h="183519">
                <a:tc vMerge="1">
                  <a:txBody>
                    <a:bodyPr/>
                    <a:lstStyle/>
                    <a:p>
                      <a:endParaRPr lang="sv-SE"/>
                    </a:p>
                  </a:txBody>
                  <a:tcPr/>
                </a:tc>
                <a:tc>
                  <a:txBody>
                    <a:bodyPr/>
                    <a:lstStyle/>
                    <a:p>
                      <a:pPr>
                        <a:lnSpc>
                          <a:spcPct val="107000"/>
                        </a:lnSpc>
                        <a:spcAft>
                          <a:spcPts val="0"/>
                        </a:spcAft>
                      </a:pPr>
                      <a:r>
                        <a:rPr lang="en-GB" sz="1100">
                          <a:effectLst/>
                        </a:rPr>
                        <a:t>Internal Progression Opportunities</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tc>
                <a:extLst>
                  <a:ext uri="{0D108BD9-81ED-4DB2-BD59-A6C34878D82A}">
                    <a16:rowId xmlns:a16="http://schemas.microsoft.com/office/drawing/2014/main" val="1786507311"/>
                  </a:ext>
                </a:extLst>
              </a:tr>
              <a:tr h="261571">
                <a:tc vMerge="1">
                  <a:txBody>
                    <a:bodyPr/>
                    <a:lstStyle/>
                    <a:p>
                      <a:endParaRPr lang="sv-SE"/>
                    </a:p>
                  </a:txBody>
                  <a:tcPr/>
                </a:tc>
                <a:tc>
                  <a:txBody>
                    <a:bodyPr/>
                    <a:lstStyle/>
                    <a:p>
                      <a:pPr>
                        <a:lnSpc>
                          <a:spcPct val="107000"/>
                        </a:lnSpc>
                        <a:spcAft>
                          <a:spcPts val="0"/>
                        </a:spcAft>
                      </a:pPr>
                      <a:r>
                        <a:rPr lang="en-GB" sz="1100">
                          <a:effectLst/>
                        </a:rPr>
                        <a:t>Predictability of Weekly Hours (Overtime – Zero Hours)</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tc>
                <a:extLst>
                  <a:ext uri="{0D108BD9-81ED-4DB2-BD59-A6C34878D82A}">
                    <a16:rowId xmlns:a16="http://schemas.microsoft.com/office/drawing/2014/main" val="2796462439"/>
                  </a:ext>
                </a:extLst>
              </a:tr>
              <a:tr h="261571">
                <a:tc vMerge="1">
                  <a:txBody>
                    <a:bodyPr/>
                    <a:lstStyle/>
                    <a:p>
                      <a:endParaRPr lang="sv-SE"/>
                    </a:p>
                  </a:txBody>
                  <a:tcPr/>
                </a:tc>
                <a:tc>
                  <a:txBody>
                    <a:bodyPr/>
                    <a:lstStyle/>
                    <a:p>
                      <a:pPr>
                        <a:lnSpc>
                          <a:spcPct val="107000"/>
                        </a:lnSpc>
                        <a:spcAft>
                          <a:spcPts val="0"/>
                        </a:spcAft>
                      </a:pPr>
                      <a:r>
                        <a:rPr lang="en-GB" sz="1100">
                          <a:effectLst/>
                        </a:rPr>
                        <a:t>Presence/Absence Involuntary Long Hour Work (40 +)</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tc>
                <a:extLst>
                  <a:ext uri="{0D108BD9-81ED-4DB2-BD59-A6C34878D82A}">
                    <a16:rowId xmlns:a16="http://schemas.microsoft.com/office/drawing/2014/main" val="1048388922"/>
                  </a:ext>
                </a:extLst>
              </a:tr>
              <a:tr h="261571">
                <a:tc vMerge="1">
                  <a:txBody>
                    <a:bodyPr/>
                    <a:lstStyle/>
                    <a:p>
                      <a:endParaRPr lang="sv-SE"/>
                    </a:p>
                  </a:txBody>
                  <a:tcPr/>
                </a:tc>
                <a:tc>
                  <a:txBody>
                    <a:bodyPr/>
                    <a:lstStyle/>
                    <a:p>
                      <a:pPr>
                        <a:lnSpc>
                          <a:spcPct val="107000"/>
                        </a:lnSpc>
                        <a:spcAft>
                          <a:spcPts val="0"/>
                        </a:spcAft>
                      </a:pPr>
                      <a:r>
                        <a:rPr lang="en-GB" sz="1100">
                          <a:effectLst/>
                        </a:rPr>
                        <a:t>Presence/Absence Involuntary Part-Time Work (&lt;30)</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tc>
                <a:extLst>
                  <a:ext uri="{0D108BD9-81ED-4DB2-BD59-A6C34878D82A}">
                    <a16:rowId xmlns:a16="http://schemas.microsoft.com/office/drawing/2014/main" val="2518972003"/>
                  </a:ext>
                </a:extLst>
              </a:tr>
              <a:tr h="176813">
                <a:tc rowSpan="5">
                  <a:txBody>
                    <a:bodyPr/>
                    <a:lstStyle/>
                    <a:p>
                      <a:pPr>
                        <a:lnSpc>
                          <a:spcPct val="107000"/>
                        </a:lnSpc>
                        <a:spcAft>
                          <a:spcPts val="0"/>
                        </a:spcAft>
                      </a:pPr>
                      <a:r>
                        <a:rPr lang="en-GB" sz="2000" dirty="0">
                          <a:effectLst/>
                        </a:rPr>
                        <a:t>Education &amp; Training</a:t>
                      </a:r>
                      <a:endParaRPr lang="sv-S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nchor="ctr"/>
                </a:tc>
                <a:tc>
                  <a:txBody>
                    <a:bodyPr/>
                    <a:lstStyle/>
                    <a:p>
                      <a:pPr>
                        <a:lnSpc>
                          <a:spcPct val="107000"/>
                        </a:lnSpc>
                        <a:spcAft>
                          <a:spcPts val="0"/>
                        </a:spcAft>
                      </a:pPr>
                      <a:r>
                        <a:rPr lang="en-GB" sz="1100">
                          <a:effectLst/>
                        </a:rPr>
                        <a:t> </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tc>
                <a:extLst>
                  <a:ext uri="{0D108BD9-81ED-4DB2-BD59-A6C34878D82A}">
                    <a16:rowId xmlns:a16="http://schemas.microsoft.com/office/drawing/2014/main" val="3247778794"/>
                  </a:ext>
                </a:extLst>
              </a:tr>
              <a:tr h="183519">
                <a:tc vMerge="1">
                  <a:txBody>
                    <a:bodyPr/>
                    <a:lstStyle/>
                    <a:p>
                      <a:endParaRPr lang="sv-SE"/>
                    </a:p>
                  </a:txBody>
                  <a:tcPr/>
                </a:tc>
                <a:tc>
                  <a:txBody>
                    <a:bodyPr/>
                    <a:lstStyle/>
                    <a:p>
                      <a:pPr>
                        <a:lnSpc>
                          <a:spcPct val="107000"/>
                        </a:lnSpc>
                        <a:spcAft>
                          <a:spcPts val="0"/>
                        </a:spcAft>
                      </a:pPr>
                      <a:r>
                        <a:rPr lang="en-GB" sz="1100">
                          <a:effectLst/>
                        </a:rPr>
                        <a:t>Learning Opportunities on the Job</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tc>
                <a:extLst>
                  <a:ext uri="{0D108BD9-81ED-4DB2-BD59-A6C34878D82A}">
                    <a16:rowId xmlns:a16="http://schemas.microsoft.com/office/drawing/2014/main" val="144542922"/>
                  </a:ext>
                </a:extLst>
              </a:tr>
              <a:tr h="176813">
                <a:tc vMerge="1">
                  <a:txBody>
                    <a:bodyPr/>
                    <a:lstStyle/>
                    <a:p>
                      <a:endParaRPr lang="sv-SE"/>
                    </a:p>
                  </a:txBody>
                  <a:tcPr/>
                </a:tc>
                <a:tc>
                  <a:txBody>
                    <a:bodyPr/>
                    <a:lstStyle/>
                    <a:p>
                      <a:pPr>
                        <a:lnSpc>
                          <a:spcPct val="107000"/>
                        </a:lnSpc>
                        <a:spcAft>
                          <a:spcPts val="0"/>
                        </a:spcAft>
                      </a:pPr>
                      <a:r>
                        <a:rPr lang="en-GB" sz="1100">
                          <a:effectLst/>
                        </a:rPr>
                        <a:t>Training Incidence</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tc>
                <a:extLst>
                  <a:ext uri="{0D108BD9-81ED-4DB2-BD59-A6C34878D82A}">
                    <a16:rowId xmlns:a16="http://schemas.microsoft.com/office/drawing/2014/main" val="3754191628"/>
                  </a:ext>
                </a:extLst>
              </a:tr>
              <a:tr h="176813">
                <a:tc vMerge="1">
                  <a:txBody>
                    <a:bodyPr/>
                    <a:lstStyle/>
                    <a:p>
                      <a:endParaRPr lang="sv-SE"/>
                    </a:p>
                  </a:txBody>
                  <a:tcPr/>
                </a:tc>
                <a:tc>
                  <a:txBody>
                    <a:bodyPr/>
                    <a:lstStyle/>
                    <a:p>
                      <a:pPr>
                        <a:lnSpc>
                          <a:spcPct val="107000"/>
                        </a:lnSpc>
                        <a:spcAft>
                          <a:spcPts val="0"/>
                        </a:spcAft>
                      </a:pPr>
                      <a:r>
                        <a:rPr lang="en-GB" sz="1100">
                          <a:effectLst/>
                        </a:rPr>
                        <a:t>Training Quality</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tc>
                <a:extLst>
                  <a:ext uri="{0D108BD9-81ED-4DB2-BD59-A6C34878D82A}">
                    <a16:rowId xmlns:a16="http://schemas.microsoft.com/office/drawing/2014/main" val="555035733"/>
                  </a:ext>
                </a:extLst>
              </a:tr>
              <a:tr h="275276">
                <a:tc vMerge="1">
                  <a:txBody>
                    <a:bodyPr/>
                    <a:lstStyle/>
                    <a:p>
                      <a:endParaRPr lang="sv-SE"/>
                    </a:p>
                  </a:txBody>
                  <a:tcPr/>
                </a:tc>
                <a:tc>
                  <a:txBody>
                    <a:bodyPr/>
                    <a:lstStyle/>
                    <a:p>
                      <a:pPr>
                        <a:lnSpc>
                          <a:spcPct val="107000"/>
                        </a:lnSpc>
                        <a:spcAft>
                          <a:spcPts val="0"/>
                        </a:spcAft>
                      </a:pPr>
                      <a:r>
                        <a:rPr lang="en-GB" sz="1100" dirty="0">
                          <a:effectLst/>
                        </a:rPr>
                        <a:t>Opportunities for General vs Specific Skill Acquisition (Transferability)</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tc>
                <a:extLst>
                  <a:ext uri="{0D108BD9-81ED-4DB2-BD59-A6C34878D82A}">
                    <a16:rowId xmlns:a16="http://schemas.microsoft.com/office/drawing/2014/main" val="2286937808"/>
                  </a:ext>
                </a:extLst>
              </a:tr>
              <a:tr h="176813">
                <a:tc rowSpan="8">
                  <a:txBody>
                    <a:bodyPr/>
                    <a:lstStyle/>
                    <a:p>
                      <a:pPr>
                        <a:lnSpc>
                          <a:spcPct val="107000"/>
                        </a:lnSpc>
                        <a:spcAft>
                          <a:spcPts val="0"/>
                        </a:spcAft>
                      </a:pPr>
                      <a:r>
                        <a:rPr lang="en-GB" sz="2000" dirty="0">
                          <a:effectLst/>
                        </a:rPr>
                        <a:t>Working Conditions</a:t>
                      </a:r>
                      <a:endParaRPr lang="sv-S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nchor="ctr"/>
                </a:tc>
                <a:tc>
                  <a:txBody>
                    <a:bodyPr/>
                    <a:lstStyle/>
                    <a:p>
                      <a:pPr>
                        <a:lnSpc>
                          <a:spcPct val="107000"/>
                        </a:lnSpc>
                        <a:spcAft>
                          <a:spcPts val="0"/>
                        </a:spcAft>
                      </a:pPr>
                      <a:r>
                        <a:rPr lang="en-GB" sz="1100">
                          <a:effectLst/>
                        </a:rPr>
                        <a:t> </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tc>
                <a:extLst>
                  <a:ext uri="{0D108BD9-81ED-4DB2-BD59-A6C34878D82A}">
                    <a16:rowId xmlns:a16="http://schemas.microsoft.com/office/drawing/2014/main" val="2820895957"/>
                  </a:ext>
                </a:extLst>
              </a:tr>
              <a:tr h="183519">
                <a:tc vMerge="1">
                  <a:txBody>
                    <a:bodyPr/>
                    <a:lstStyle/>
                    <a:p>
                      <a:endParaRPr lang="sv-SE"/>
                    </a:p>
                  </a:txBody>
                  <a:tcPr/>
                </a:tc>
                <a:tc>
                  <a:txBody>
                    <a:bodyPr/>
                    <a:lstStyle/>
                    <a:p>
                      <a:pPr>
                        <a:lnSpc>
                          <a:spcPct val="107000"/>
                        </a:lnSpc>
                        <a:spcAft>
                          <a:spcPts val="0"/>
                        </a:spcAft>
                      </a:pPr>
                      <a:r>
                        <a:rPr lang="en-GB" sz="1100">
                          <a:effectLst/>
                        </a:rPr>
                        <a:t>Individual Task Discretion/ Autonomy</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tc>
                <a:extLst>
                  <a:ext uri="{0D108BD9-81ED-4DB2-BD59-A6C34878D82A}">
                    <a16:rowId xmlns:a16="http://schemas.microsoft.com/office/drawing/2014/main" val="4169097815"/>
                  </a:ext>
                </a:extLst>
              </a:tr>
              <a:tr h="176813">
                <a:tc vMerge="1">
                  <a:txBody>
                    <a:bodyPr/>
                    <a:lstStyle/>
                    <a:p>
                      <a:endParaRPr lang="sv-SE"/>
                    </a:p>
                  </a:txBody>
                  <a:tcPr/>
                </a:tc>
                <a:tc>
                  <a:txBody>
                    <a:bodyPr/>
                    <a:lstStyle/>
                    <a:p>
                      <a:pPr>
                        <a:lnSpc>
                          <a:spcPct val="107000"/>
                        </a:lnSpc>
                        <a:spcAft>
                          <a:spcPts val="0"/>
                        </a:spcAft>
                      </a:pPr>
                      <a:r>
                        <a:rPr lang="en-GB" sz="1100">
                          <a:effectLst/>
                        </a:rPr>
                        <a:t>Semi-Autonomous Teamwork</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tc>
                <a:extLst>
                  <a:ext uri="{0D108BD9-81ED-4DB2-BD59-A6C34878D82A}">
                    <a16:rowId xmlns:a16="http://schemas.microsoft.com/office/drawing/2014/main" val="4276462321"/>
                  </a:ext>
                </a:extLst>
              </a:tr>
              <a:tr h="176813">
                <a:tc vMerge="1">
                  <a:txBody>
                    <a:bodyPr/>
                    <a:lstStyle/>
                    <a:p>
                      <a:endParaRPr lang="sv-SE"/>
                    </a:p>
                  </a:txBody>
                  <a:tcPr/>
                </a:tc>
                <a:tc>
                  <a:txBody>
                    <a:bodyPr/>
                    <a:lstStyle/>
                    <a:p>
                      <a:pPr>
                        <a:lnSpc>
                          <a:spcPct val="107000"/>
                        </a:lnSpc>
                        <a:spcAft>
                          <a:spcPts val="0"/>
                        </a:spcAft>
                      </a:pPr>
                      <a:r>
                        <a:rPr lang="en-GB" sz="1100">
                          <a:effectLst/>
                        </a:rPr>
                        <a:t>Job Variety</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tc>
                <a:extLst>
                  <a:ext uri="{0D108BD9-81ED-4DB2-BD59-A6C34878D82A}">
                    <a16:rowId xmlns:a16="http://schemas.microsoft.com/office/drawing/2014/main" val="769133269"/>
                  </a:ext>
                </a:extLst>
              </a:tr>
              <a:tr h="176813">
                <a:tc vMerge="1">
                  <a:txBody>
                    <a:bodyPr/>
                    <a:lstStyle/>
                    <a:p>
                      <a:endParaRPr lang="sv-SE"/>
                    </a:p>
                  </a:txBody>
                  <a:tcPr/>
                </a:tc>
                <a:tc>
                  <a:txBody>
                    <a:bodyPr/>
                    <a:lstStyle/>
                    <a:p>
                      <a:pPr>
                        <a:lnSpc>
                          <a:spcPct val="107000"/>
                        </a:lnSpc>
                        <a:spcAft>
                          <a:spcPts val="0"/>
                        </a:spcAft>
                      </a:pPr>
                      <a:r>
                        <a:rPr lang="en-GB" sz="1100">
                          <a:effectLst/>
                        </a:rPr>
                        <a:t>Work Intensity</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tc>
                <a:extLst>
                  <a:ext uri="{0D108BD9-81ED-4DB2-BD59-A6C34878D82A}">
                    <a16:rowId xmlns:a16="http://schemas.microsoft.com/office/drawing/2014/main" val="346449936"/>
                  </a:ext>
                </a:extLst>
              </a:tr>
              <a:tr h="183519">
                <a:tc vMerge="1">
                  <a:txBody>
                    <a:bodyPr/>
                    <a:lstStyle/>
                    <a:p>
                      <a:endParaRPr lang="sv-SE"/>
                    </a:p>
                  </a:txBody>
                  <a:tcPr/>
                </a:tc>
                <a:tc>
                  <a:txBody>
                    <a:bodyPr/>
                    <a:lstStyle/>
                    <a:p>
                      <a:pPr>
                        <a:lnSpc>
                          <a:spcPct val="107000"/>
                        </a:lnSpc>
                        <a:spcAft>
                          <a:spcPts val="0"/>
                        </a:spcAft>
                      </a:pPr>
                      <a:r>
                        <a:rPr lang="en-GB" sz="1100">
                          <a:effectLst/>
                        </a:rPr>
                        <a:t>Health and Safety (Physical and Psychosocial)</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tc>
                <a:extLst>
                  <a:ext uri="{0D108BD9-81ED-4DB2-BD59-A6C34878D82A}">
                    <a16:rowId xmlns:a16="http://schemas.microsoft.com/office/drawing/2014/main" val="3650237922"/>
                  </a:ext>
                </a:extLst>
              </a:tr>
              <a:tr h="176813">
                <a:tc vMerge="1">
                  <a:txBody>
                    <a:bodyPr/>
                    <a:lstStyle/>
                    <a:p>
                      <a:endParaRPr lang="sv-SE"/>
                    </a:p>
                  </a:txBody>
                  <a:tcPr/>
                </a:tc>
                <a:tc>
                  <a:txBody>
                    <a:bodyPr/>
                    <a:lstStyle/>
                    <a:p>
                      <a:pPr>
                        <a:lnSpc>
                          <a:spcPct val="107000"/>
                        </a:lnSpc>
                        <a:spcAft>
                          <a:spcPts val="0"/>
                        </a:spcAft>
                      </a:pPr>
                      <a:r>
                        <a:rPr lang="en-GB" sz="1100">
                          <a:effectLst/>
                        </a:rPr>
                        <a:t>Supervisory Social Support </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tc>
                <a:extLst>
                  <a:ext uri="{0D108BD9-81ED-4DB2-BD59-A6C34878D82A}">
                    <a16:rowId xmlns:a16="http://schemas.microsoft.com/office/drawing/2014/main" val="1396969392"/>
                  </a:ext>
                </a:extLst>
              </a:tr>
              <a:tr h="176813">
                <a:tc vMerge="1">
                  <a:txBody>
                    <a:bodyPr/>
                    <a:lstStyle/>
                    <a:p>
                      <a:endParaRPr lang="sv-SE"/>
                    </a:p>
                  </a:txBody>
                  <a:tcPr/>
                </a:tc>
                <a:tc>
                  <a:txBody>
                    <a:bodyPr/>
                    <a:lstStyle/>
                    <a:p>
                      <a:pPr>
                        <a:lnSpc>
                          <a:spcPct val="107000"/>
                        </a:lnSpc>
                        <a:spcAft>
                          <a:spcPts val="0"/>
                        </a:spcAft>
                      </a:pPr>
                      <a:r>
                        <a:rPr lang="en-GB" sz="1100">
                          <a:effectLst/>
                        </a:rPr>
                        <a:t>Peer Group Social Support</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tc>
                <a:extLst>
                  <a:ext uri="{0D108BD9-81ED-4DB2-BD59-A6C34878D82A}">
                    <a16:rowId xmlns:a16="http://schemas.microsoft.com/office/drawing/2014/main" val="133093451"/>
                  </a:ext>
                </a:extLst>
              </a:tr>
              <a:tr h="176813">
                <a:tc rowSpan="5">
                  <a:txBody>
                    <a:bodyPr/>
                    <a:lstStyle/>
                    <a:p>
                      <a:pPr>
                        <a:lnSpc>
                          <a:spcPct val="107000"/>
                        </a:lnSpc>
                        <a:spcAft>
                          <a:spcPts val="0"/>
                        </a:spcAft>
                      </a:pPr>
                      <a:r>
                        <a:rPr lang="en-GB" sz="2000" dirty="0">
                          <a:effectLst/>
                        </a:rPr>
                        <a:t>Work Life Balance</a:t>
                      </a:r>
                      <a:endParaRPr lang="sv-S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nchor="ctr"/>
                </a:tc>
                <a:tc>
                  <a:txBody>
                    <a:bodyPr/>
                    <a:lstStyle/>
                    <a:p>
                      <a:pPr>
                        <a:lnSpc>
                          <a:spcPct val="107000"/>
                        </a:lnSpc>
                        <a:spcAft>
                          <a:spcPts val="0"/>
                        </a:spcAft>
                      </a:pPr>
                      <a:r>
                        <a:rPr lang="en-GB" sz="1100">
                          <a:effectLst/>
                        </a:rPr>
                        <a:t> </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tc>
                <a:extLst>
                  <a:ext uri="{0D108BD9-81ED-4DB2-BD59-A6C34878D82A}">
                    <a16:rowId xmlns:a16="http://schemas.microsoft.com/office/drawing/2014/main" val="3626989083"/>
                  </a:ext>
                </a:extLst>
              </a:tr>
              <a:tr h="183519">
                <a:tc vMerge="1">
                  <a:txBody>
                    <a:bodyPr/>
                    <a:lstStyle/>
                    <a:p>
                      <a:endParaRPr lang="sv-SE"/>
                    </a:p>
                  </a:txBody>
                  <a:tcPr/>
                </a:tc>
                <a:tc>
                  <a:txBody>
                    <a:bodyPr/>
                    <a:lstStyle/>
                    <a:p>
                      <a:pPr>
                        <a:lnSpc>
                          <a:spcPct val="107000"/>
                        </a:lnSpc>
                        <a:spcAft>
                          <a:spcPts val="0"/>
                        </a:spcAft>
                      </a:pPr>
                      <a:r>
                        <a:rPr lang="en-GB" sz="1100" dirty="0">
                          <a:effectLst/>
                        </a:rPr>
                        <a:t>Work Time Scheduling (Unsocial Hours)</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tc>
                <a:extLst>
                  <a:ext uri="{0D108BD9-81ED-4DB2-BD59-A6C34878D82A}">
                    <a16:rowId xmlns:a16="http://schemas.microsoft.com/office/drawing/2014/main" val="464057816"/>
                  </a:ext>
                </a:extLst>
              </a:tr>
              <a:tr h="176813">
                <a:tc vMerge="1">
                  <a:txBody>
                    <a:bodyPr/>
                    <a:lstStyle/>
                    <a:p>
                      <a:endParaRPr lang="sv-SE"/>
                    </a:p>
                  </a:txBody>
                  <a:tcPr/>
                </a:tc>
                <a:tc>
                  <a:txBody>
                    <a:bodyPr/>
                    <a:lstStyle/>
                    <a:p>
                      <a:pPr>
                        <a:lnSpc>
                          <a:spcPct val="107000"/>
                        </a:lnSpc>
                        <a:spcAft>
                          <a:spcPts val="0"/>
                        </a:spcAft>
                      </a:pPr>
                      <a:r>
                        <a:rPr lang="en-GB" sz="1100">
                          <a:effectLst/>
                        </a:rPr>
                        <a:t>Hours of Work (Duration)</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tc>
                <a:extLst>
                  <a:ext uri="{0D108BD9-81ED-4DB2-BD59-A6C34878D82A}">
                    <a16:rowId xmlns:a16="http://schemas.microsoft.com/office/drawing/2014/main" val="4257197165"/>
                  </a:ext>
                </a:extLst>
              </a:tr>
              <a:tr h="275276">
                <a:tc vMerge="1">
                  <a:txBody>
                    <a:bodyPr/>
                    <a:lstStyle/>
                    <a:p>
                      <a:endParaRPr lang="sv-SE"/>
                    </a:p>
                  </a:txBody>
                  <a:tcPr/>
                </a:tc>
                <a:tc>
                  <a:txBody>
                    <a:bodyPr/>
                    <a:lstStyle/>
                    <a:p>
                      <a:pPr>
                        <a:lnSpc>
                          <a:spcPct val="107000"/>
                        </a:lnSpc>
                        <a:spcAft>
                          <a:spcPts val="0"/>
                        </a:spcAft>
                      </a:pPr>
                      <a:r>
                        <a:rPr lang="en-GB" sz="1100">
                          <a:effectLst/>
                        </a:rPr>
                        <a:t>Working Time Flexibility – Personal Control of Work Hours</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tc>
                <a:extLst>
                  <a:ext uri="{0D108BD9-81ED-4DB2-BD59-A6C34878D82A}">
                    <a16:rowId xmlns:a16="http://schemas.microsoft.com/office/drawing/2014/main" val="1804062693"/>
                  </a:ext>
                </a:extLst>
              </a:tr>
              <a:tr h="275276">
                <a:tc vMerge="1">
                  <a:txBody>
                    <a:bodyPr/>
                    <a:lstStyle/>
                    <a:p>
                      <a:endParaRPr lang="sv-SE"/>
                    </a:p>
                  </a:txBody>
                  <a:tcPr/>
                </a:tc>
                <a:tc>
                  <a:txBody>
                    <a:bodyPr/>
                    <a:lstStyle/>
                    <a:p>
                      <a:pPr>
                        <a:lnSpc>
                          <a:spcPct val="107000"/>
                        </a:lnSpc>
                        <a:spcAft>
                          <a:spcPts val="0"/>
                        </a:spcAft>
                      </a:pPr>
                      <a:r>
                        <a:rPr lang="en-GB" sz="1100">
                          <a:effectLst/>
                        </a:rPr>
                        <a:t>Working Time Flexibility – Provisions for Time Off for Personal Needs</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tc>
                <a:extLst>
                  <a:ext uri="{0D108BD9-81ED-4DB2-BD59-A6C34878D82A}">
                    <a16:rowId xmlns:a16="http://schemas.microsoft.com/office/drawing/2014/main" val="3303728673"/>
                  </a:ext>
                </a:extLst>
              </a:tr>
              <a:tr h="176813">
                <a:tc rowSpan="5">
                  <a:txBody>
                    <a:bodyPr/>
                    <a:lstStyle/>
                    <a:p>
                      <a:pPr>
                        <a:lnSpc>
                          <a:spcPct val="107000"/>
                        </a:lnSpc>
                        <a:spcAft>
                          <a:spcPts val="0"/>
                        </a:spcAft>
                      </a:pPr>
                      <a:r>
                        <a:rPr lang="en-GB" sz="2000" dirty="0">
                          <a:effectLst/>
                        </a:rPr>
                        <a:t>Consultative Participation &amp; </a:t>
                      </a:r>
                    </a:p>
                    <a:p>
                      <a:pPr>
                        <a:lnSpc>
                          <a:spcPct val="107000"/>
                        </a:lnSpc>
                        <a:spcAft>
                          <a:spcPts val="0"/>
                        </a:spcAft>
                      </a:pPr>
                      <a:r>
                        <a:rPr lang="en-GB" sz="2000" dirty="0">
                          <a:effectLst/>
                        </a:rPr>
                        <a:t>Collective Representation</a:t>
                      </a:r>
                      <a:endParaRPr lang="sv-S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nchor="ctr"/>
                </a:tc>
                <a:tc>
                  <a:txBody>
                    <a:bodyPr/>
                    <a:lstStyle/>
                    <a:p>
                      <a:pPr>
                        <a:lnSpc>
                          <a:spcPct val="107000"/>
                        </a:lnSpc>
                        <a:spcAft>
                          <a:spcPts val="0"/>
                        </a:spcAft>
                      </a:pPr>
                      <a:r>
                        <a:rPr lang="en-GB" sz="1100">
                          <a:effectLst/>
                        </a:rPr>
                        <a:t> </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tc>
                <a:extLst>
                  <a:ext uri="{0D108BD9-81ED-4DB2-BD59-A6C34878D82A}">
                    <a16:rowId xmlns:a16="http://schemas.microsoft.com/office/drawing/2014/main" val="176146172"/>
                  </a:ext>
                </a:extLst>
              </a:tr>
              <a:tr h="183519">
                <a:tc vMerge="1">
                  <a:txBody>
                    <a:bodyPr/>
                    <a:lstStyle/>
                    <a:p>
                      <a:endParaRPr lang="sv-SE"/>
                    </a:p>
                  </a:txBody>
                  <a:tcPr/>
                </a:tc>
                <a:tc>
                  <a:txBody>
                    <a:bodyPr/>
                    <a:lstStyle/>
                    <a:p>
                      <a:pPr>
                        <a:lnSpc>
                          <a:spcPct val="107000"/>
                        </a:lnSpc>
                        <a:spcAft>
                          <a:spcPts val="0"/>
                        </a:spcAft>
                      </a:pPr>
                      <a:r>
                        <a:rPr lang="fr-FR" sz="1100" dirty="0">
                          <a:effectLst/>
                        </a:rPr>
                        <a:t>Direct Participation re Organisational Decisions</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tc>
                <a:extLst>
                  <a:ext uri="{0D108BD9-81ED-4DB2-BD59-A6C34878D82A}">
                    <a16:rowId xmlns:a16="http://schemas.microsoft.com/office/drawing/2014/main" val="3814801469"/>
                  </a:ext>
                </a:extLst>
              </a:tr>
              <a:tr h="183519">
                <a:tc vMerge="1">
                  <a:txBody>
                    <a:bodyPr/>
                    <a:lstStyle/>
                    <a:p>
                      <a:endParaRPr lang="sv-SE"/>
                    </a:p>
                  </a:txBody>
                  <a:tcPr/>
                </a:tc>
                <a:tc>
                  <a:txBody>
                    <a:bodyPr/>
                    <a:lstStyle/>
                    <a:p>
                      <a:pPr>
                        <a:lnSpc>
                          <a:spcPct val="107000"/>
                        </a:lnSpc>
                        <a:spcAft>
                          <a:spcPts val="0"/>
                        </a:spcAft>
                      </a:pPr>
                      <a:r>
                        <a:rPr lang="en-GB" sz="1100">
                          <a:effectLst/>
                        </a:rPr>
                        <a:t>Consultative Committees-Works Councils</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tc>
                <a:extLst>
                  <a:ext uri="{0D108BD9-81ED-4DB2-BD59-A6C34878D82A}">
                    <a16:rowId xmlns:a16="http://schemas.microsoft.com/office/drawing/2014/main" val="3953776368"/>
                  </a:ext>
                </a:extLst>
              </a:tr>
              <a:tr h="176813">
                <a:tc vMerge="1">
                  <a:txBody>
                    <a:bodyPr/>
                    <a:lstStyle/>
                    <a:p>
                      <a:endParaRPr lang="sv-SE"/>
                    </a:p>
                  </a:txBody>
                  <a:tcPr/>
                </a:tc>
                <a:tc>
                  <a:txBody>
                    <a:bodyPr/>
                    <a:lstStyle/>
                    <a:p>
                      <a:pPr>
                        <a:lnSpc>
                          <a:spcPct val="107000"/>
                        </a:lnSpc>
                        <a:spcAft>
                          <a:spcPts val="0"/>
                        </a:spcAft>
                      </a:pPr>
                      <a:r>
                        <a:rPr lang="en-GB" sz="1100">
                          <a:effectLst/>
                        </a:rPr>
                        <a:t>Union Presence</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tc>
                <a:extLst>
                  <a:ext uri="{0D108BD9-81ED-4DB2-BD59-A6C34878D82A}">
                    <a16:rowId xmlns:a16="http://schemas.microsoft.com/office/drawing/2014/main" val="4134648707"/>
                  </a:ext>
                </a:extLst>
              </a:tr>
              <a:tr h="183519">
                <a:tc vMerge="1">
                  <a:txBody>
                    <a:bodyPr/>
                    <a:lstStyle/>
                    <a:p>
                      <a:endParaRPr lang="sv-SE"/>
                    </a:p>
                  </a:txBody>
                  <a:tcPr/>
                </a:tc>
                <a:tc>
                  <a:txBody>
                    <a:bodyPr/>
                    <a:lstStyle/>
                    <a:p>
                      <a:pPr>
                        <a:lnSpc>
                          <a:spcPct val="107000"/>
                        </a:lnSpc>
                        <a:spcAft>
                          <a:spcPts val="0"/>
                        </a:spcAft>
                      </a:pPr>
                      <a:r>
                        <a:rPr lang="en-GB" sz="1100" dirty="0">
                          <a:effectLst/>
                        </a:rPr>
                        <a:t>Union Decision-Making  Involvement</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4189" marR="34189" marT="0" marB="0"/>
                </a:tc>
                <a:extLst>
                  <a:ext uri="{0D108BD9-81ED-4DB2-BD59-A6C34878D82A}">
                    <a16:rowId xmlns:a16="http://schemas.microsoft.com/office/drawing/2014/main" val="2659663189"/>
                  </a:ext>
                </a:extLst>
              </a:tr>
            </a:tbl>
          </a:graphicData>
        </a:graphic>
      </p:graphicFrame>
      <p:sp>
        <p:nvSpPr>
          <p:cNvPr id="3" name="Platshållare för bildnummer 2">
            <a:extLst>
              <a:ext uri="{FF2B5EF4-FFF2-40B4-BE49-F238E27FC236}">
                <a16:creationId xmlns:a16="http://schemas.microsoft.com/office/drawing/2014/main" id="{090F1024-BA30-4BC5-B25D-0DE2DCCABC63}"/>
              </a:ext>
            </a:extLst>
          </p:cNvPr>
          <p:cNvSpPr>
            <a:spLocks noGrp="1"/>
          </p:cNvSpPr>
          <p:nvPr>
            <p:ph type="sldNum" sz="quarter" idx="12"/>
          </p:nvPr>
        </p:nvSpPr>
        <p:spPr/>
        <p:txBody>
          <a:bodyPr/>
          <a:lstStyle/>
          <a:p>
            <a:fld id="{657F4109-707F-41EB-948E-7FDB5C97D09B}" type="slidenum">
              <a:rPr lang="en-US" smtClean="0"/>
              <a:t>9</a:t>
            </a:fld>
            <a:endParaRPr lang="en-US"/>
          </a:p>
        </p:txBody>
      </p:sp>
    </p:spTree>
    <p:extLst>
      <p:ext uri="{BB962C8B-B14F-4D97-AF65-F5344CB8AC3E}">
        <p14:creationId xmlns:p14="http://schemas.microsoft.com/office/powerpoint/2010/main" val="3337530406"/>
      </p:ext>
    </p:extLst>
  </p:cSld>
  <p:clrMapOvr>
    <a:masterClrMapping/>
  </p:clrMapOvr>
</p:sld>
</file>

<file path=ppt/theme/theme1.xml><?xml version="1.0" encoding="utf-8"?>
<a:theme xmlns:a="http://schemas.openxmlformats.org/drawingml/2006/main" name="quinne_pp">
  <a:themeElements>
    <a:clrScheme name="Quinne Colorscheme">
      <a:dk1>
        <a:srgbClr val="58585A"/>
      </a:dk1>
      <a:lt1>
        <a:srgbClr val="FFFFFF"/>
      </a:lt1>
      <a:dk2>
        <a:srgbClr val="DDDDDE"/>
      </a:dk2>
      <a:lt2>
        <a:srgbClr val="F2F2F2"/>
      </a:lt2>
      <a:accent1>
        <a:srgbClr val="E65425"/>
      </a:accent1>
      <a:accent2>
        <a:srgbClr val="591D09"/>
      </a:accent2>
      <a:accent3>
        <a:srgbClr val="A5A5A5"/>
      </a:accent3>
      <a:accent4>
        <a:srgbClr val="FFFFFF"/>
      </a:accent4>
      <a:accent5>
        <a:srgbClr val="000000"/>
      </a:accent5>
      <a:accent6>
        <a:srgbClr val="7F7F7F"/>
      </a:accent6>
      <a:hlink>
        <a:srgbClr val="ED430F"/>
      </a:hlink>
      <a:folHlink>
        <a:srgbClr val="424243"/>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quinne powerpoint presentation_rev3" id="{A0AED22D-CC41-4AA6-BBF8-85D4225282FA}" vid="{C5D34B8A-705B-47C8-98F7-AE39645908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quinne_pp</Template>
  <TotalTime>16237</TotalTime>
  <Words>4801</Words>
  <Application>Microsoft Office PowerPoint</Application>
  <PresentationFormat>Bildspel på skärmen (4:3)</PresentationFormat>
  <Paragraphs>650</Paragraphs>
  <Slides>53</Slides>
  <Notes>11</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53</vt:i4>
      </vt:variant>
    </vt:vector>
  </HeadingPairs>
  <TitlesOfParts>
    <vt:vector size="60" baseType="lpstr">
      <vt:lpstr>Arial</vt:lpstr>
      <vt:lpstr>Calibri</vt:lpstr>
      <vt:lpstr>Calibri Light</vt:lpstr>
      <vt:lpstr>Open Sans</vt:lpstr>
      <vt:lpstr>Times New Roman</vt:lpstr>
      <vt:lpstr>Wingdings</vt:lpstr>
      <vt:lpstr>quinne_pp</vt:lpstr>
      <vt:lpstr>Samspelet mellan arbetskvalitet, innovation och sysselsättning:  Resultat från QuInnE, ett internationellt EU-projekt</vt:lpstr>
      <vt:lpstr>Upplägg av presentationen</vt:lpstr>
      <vt:lpstr>Inledning Projektets syfte och centrala begrepp mm</vt:lpstr>
      <vt:lpstr>PowerPoint-presentation</vt:lpstr>
      <vt:lpstr>Forskningsfrågor</vt:lpstr>
      <vt:lpstr>Tre begrepp  </vt:lpstr>
      <vt:lpstr>Innovation  Oslo Manual (OECD &amp; Eurostat, 2005)</vt:lpstr>
      <vt:lpstr>Arbetskvalitet  Här följer två tabeller för vår användning av begreppet arbetskvalitet, en på engelska och en (fritt översatt) på Svenska.</vt:lpstr>
      <vt:lpstr>PowerPoint-presentation</vt:lpstr>
      <vt:lpstr>PowerPoint-presentation</vt:lpstr>
      <vt:lpstr>PowerPoint-presentation</vt:lpstr>
      <vt:lpstr>”Sysselsättning” (Employment) </vt:lpstr>
      <vt:lpstr>QuInnE undersökte ömsesidiga relationer</vt:lpstr>
      <vt:lpstr>Arbetsrapporter (finns på www.quinne.eu,  QuInnE Policy Recommendations tillkommer)</vt:lpstr>
      <vt:lpstr>Arbetsrapporter (finns på www.quinne.eu,  QuInnE Policy Recommendations tillkommer)</vt:lpstr>
      <vt:lpstr>Tools – obs att allt är på engelska</vt:lpstr>
      <vt:lpstr>Empiriska resultat</vt:lpstr>
      <vt:lpstr>Kvantitativa analyser  </vt:lpstr>
      <vt:lpstr>Data och metod</vt:lpstr>
      <vt:lpstr>Resultat</vt:lpstr>
      <vt:lpstr>Resultat </vt:lpstr>
      <vt:lpstr>Företagsnivå: analys och resultat    </vt:lpstr>
      <vt:lpstr>Litteratur: innovation och sysselsättning på företagsnivå</vt:lpstr>
      <vt:lpstr>Kvantitativ metod </vt:lpstr>
      <vt:lpstr>Variabler: innovation, arbetskvalitet och sysselsättning </vt:lpstr>
      <vt:lpstr>Resultat: strukturella drivkrafter bakom företags innovationsförmåga</vt:lpstr>
      <vt:lpstr>Resultat: sysselsättning</vt:lpstr>
      <vt:lpstr>Resultat: arbetskvalitet</vt:lpstr>
      <vt:lpstr>Resultat: ojämlikhet (kompetens/skills) </vt:lpstr>
      <vt:lpstr>Resultat: ojämlikhet (kön)</vt:lpstr>
      <vt:lpstr>Resultat: sammanfattning </vt:lpstr>
      <vt:lpstr>Kvalitativa analyser</vt:lpstr>
      <vt:lpstr>PowerPoint-presentation</vt:lpstr>
      <vt:lpstr>Kvalitativa fallstudier</vt:lpstr>
      <vt:lpstr>Betydelse av innovation och ny teknologi på yrkesnivå: tre scenarier </vt:lpstr>
      <vt:lpstr>PowerPoint-presentation</vt:lpstr>
      <vt:lpstr>PowerPoint-presentation</vt:lpstr>
      <vt:lpstr>Teknologisk determinism? Nej, det är ledning som väljer teknik och hur den ska användas </vt:lpstr>
      <vt:lpstr>Vi letar efter “goda cirklar” </vt:lpstr>
      <vt:lpstr>Vi letar efter “goda cirklar” </vt:lpstr>
      <vt:lpstr>Mediating Factors in the Workplace</vt:lpstr>
      <vt:lpstr>Här följer exempel från våra kvalitativa fallstudier inom: </vt:lpstr>
      <vt:lpstr>Logistikbranschen: Illustration av en ond cirkel</vt:lpstr>
      <vt:lpstr>Dataspelsbranschen: Illustration av en god cirkel </vt:lpstr>
      <vt:lpstr>Flygindustrin: Några skilda särdrag </vt:lpstr>
      <vt:lpstr>Flygindustrin: Några skilda särdrag </vt:lpstr>
      <vt:lpstr>Sjukhus: Exempel på innovationer</vt:lpstr>
      <vt:lpstr>Slutsatser och rekommendationer</vt:lpstr>
      <vt:lpstr>Innovation, arbetskvalitet och sysselsättning</vt:lpstr>
      <vt:lpstr>Innovation, arbetskvalitet och sysselsättning</vt:lpstr>
      <vt:lpstr>Att understödja innovativ kapacitet: nyckelmekanismer</vt:lpstr>
      <vt:lpstr>Rekommendationer för ett nytt paradigm</vt:lpstr>
      <vt:lpstr>Slut</vt:lpstr>
    </vt:vector>
  </TitlesOfParts>
  <Company>RSM Erasmus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 Koene</dc:creator>
  <cp:lastModifiedBy>Christopher Mathieu</cp:lastModifiedBy>
  <cp:revision>555</cp:revision>
  <cp:lastPrinted>2018-11-27T11:23:59Z</cp:lastPrinted>
  <dcterms:created xsi:type="dcterms:W3CDTF">2015-06-20T13:16:54Z</dcterms:created>
  <dcterms:modified xsi:type="dcterms:W3CDTF">2018-12-21T12:59:51Z</dcterms:modified>
</cp:coreProperties>
</file>